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7"/>
  </p:notesMasterIdLst>
  <p:handoutMasterIdLst>
    <p:handoutMasterId r:id="rId28"/>
  </p:handoutMasterIdLst>
  <p:sldIdLst>
    <p:sldId id="1450" r:id="rId2"/>
    <p:sldId id="1455" r:id="rId3"/>
    <p:sldId id="1460" r:id="rId4"/>
    <p:sldId id="1482" r:id="rId5"/>
    <p:sldId id="1461" r:id="rId6"/>
    <p:sldId id="1459" r:id="rId7"/>
    <p:sldId id="1473" r:id="rId8"/>
    <p:sldId id="1462" r:id="rId9"/>
    <p:sldId id="1463" r:id="rId10"/>
    <p:sldId id="1464" r:id="rId11"/>
    <p:sldId id="1466" r:id="rId12"/>
    <p:sldId id="1467" r:id="rId13"/>
    <p:sldId id="1474" r:id="rId14"/>
    <p:sldId id="1475" r:id="rId15"/>
    <p:sldId id="1484" r:id="rId16"/>
    <p:sldId id="1468" r:id="rId17"/>
    <p:sldId id="1469" r:id="rId18"/>
    <p:sldId id="1471" r:id="rId19"/>
    <p:sldId id="1472" r:id="rId20"/>
    <p:sldId id="1476" r:id="rId21"/>
    <p:sldId id="1477" r:id="rId22"/>
    <p:sldId id="1479" r:id="rId23"/>
    <p:sldId id="1480" r:id="rId24"/>
    <p:sldId id="1483" r:id="rId25"/>
    <p:sldId id="1451" r:id="rId26"/>
  </p:sldIdLst>
  <p:sldSz cx="9906000" cy="6858000" type="A4"/>
  <p:notesSz cx="7099300" cy="10234613"/>
  <p:defaultTextStyle>
    <a:defPPr>
      <a:defRPr lang="ja-JP"/>
    </a:defPPr>
    <a:lvl1pPr algn="l" rtl="0" fontAlgn="base">
      <a:spcBef>
        <a:spcPct val="0"/>
      </a:spcBef>
      <a:spcAft>
        <a:spcPct val="0"/>
      </a:spcAft>
      <a:defRPr sz="1600" i="1" kern="1200">
        <a:solidFill>
          <a:schemeClr val="tx1"/>
        </a:solidFill>
        <a:latin typeface="Arial" charset="0"/>
        <a:ea typeface="Arial Unicode MS" pitchFamily="50" charset="-128"/>
        <a:cs typeface="Arial Unicode MS" pitchFamily="50" charset="-128"/>
      </a:defRPr>
    </a:lvl1pPr>
    <a:lvl2pPr marL="457200" algn="l" rtl="0" fontAlgn="base">
      <a:spcBef>
        <a:spcPct val="0"/>
      </a:spcBef>
      <a:spcAft>
        <a:spcPct val="0"/>
      </a:spcAft>
      <a:defRPr sz="1600" i="1" kern="1200">
        <a:solidFill>
          <a:schemeClr val="tx1"/>
        </a:solidFill>
        <a:latin typeface="Arial" charset="0"/>
        <a:ea typeface="Arial Unicode MS" pitchFamily="50" charset="-128"/>
        <a:cs typeface="Arial Unicode MS" pitchFamily="50" charset="-128"/>
      </a:defRPr>
    </a:lvl2pPr>
    <a:lvl3pPr marL="914400" algn="l" rtl="0" fontAlgn="base">
      <a:spcBef>
        <a:spcPct val="0"/>
      </a:spcBef>
      <a:spcAft>
        <a:spcPct val="0"/>
      </a:spcAft>
      <a:defRPr sz="1600" i="1" kern="1200">
        <a:solidFill>
          <a:schemeClr val="tx1"/>
        </a:solidFill>
        <a:latin typeface="Arial" charset="0"/>
        <a:ea typeface="Arial Unicode MS" pitchFamily="50" charset="-128"/>
        <a:cs typeface="Arial Unicode MS" pitchFamily="50" charset="-128"/>
      </a:defRPr>
    </a:lvl3pPr>
    <a:lvl4pPr marL="1371600" algn="l" rtl="0" fontAlgn="base">
      <a:spcBef>
        <a:spcPct val="0"/>
      </a:spcBef>
      <a:spcAft>
        <a:spcPct val="0"/>
      </a:spcAft>
      <a:defRPr sz="1600" i="1" kern="1200">
        <a:solidFill>
          <a:schemeClr val="tx1"/>
        </a:solidFill>
        <a:latin typeface="Arial" charset="0"/>
        <a:ea typeface="Arial Unicode MS" pitchFamily="50" charset="-128"/>
        <a:cs typeface="Arial Unicode MS" pitchFamily="50" charset="-128"/>
      </a:defRPr>
    </a:lvl4pPr>
    <a:lvl5pPr marL="1828800" algn="l" rtl="0" fontAlgn="base">
      <a:spcBef>
        <a:spcPct val="0"/>
      </a:spcBef>
      <a:spcAft>
        <a:spcPct val="0"/>
      </a:spcAft>
      <a:defRPr sz="1600" i="1" kern="1200">
        <a:solidFill>
          <a:schemeClr val="tx1"/>
        </a:solidFill>
        <a:latin typeface="Arial" charset="0"/>
        <a:ea typeface="Arial Unicode MS" pitchFamily="50" charset="-128"/>
        <a:cs typeface="Arial Unicode MS" pitchFamily="50" charset="-128"/>
      </a:defRPr>
    </a:lvl5pPr>
    <a:lvl6pPr marL="2286000" algn="l" defTabSz="914400" rtl="0" eaLnBrk="1" latinLnBrk="0" hangingPunct="1">
      <a:defRPr sz="1600" i="1" kern="1200">
        <a:solidFill>
          <a:schemeClr val="tx1"/>
        </a:solidFill>
        <a:latin typeface="Arial" charset="0"/>
        <a:ea typeface="Arial Unicode MS" pitchFamily="50" charset="-128"/>
        <a:cs typeface="Arial Unicode MS" pitchFamily="50" charset="-128"/>
      </a:defRPr>
    </a:lvl6pPr>
    <a:lvl7pPr marL="2743200" algn="l" defTabSz="914400" rtl="0" eaLnBrk="1" latinLnBrk="0" hangingPunct="1">
      <a:defRPr sz="1600" i="1" kern="1200">
        <a:solidFill>
          <a:schemeClr val="tx1"/>
        </a:solidFill>
        <a:latin typeface="Arial" charset="0"/>
        <a:ea typeface="Arial Unicode MS" pitchFamily="50" charset="-128"/>
        <a:cs typeface="Arial Unicode MS" pitchFamily="50" charset="-128"/>
      </a:defRPr>
    </a:lvl7pPr>
    <a:lvl8pPr marL="3200400" algn="l" defTabSz="914400" rtl="0" eaLnBrk="1" latinLnBrk="0" hangingPunct="1">
      <a:defRPr sz="1600" i="1" kern="1200">
        <a:solidFill>
          <a:schemeClr val="tx1"/>
        </a:solidFill>
        <a:latin typeface="Arial" charset="0"/>
        <a:ea typeface="Arial Unicode MS" pitchFamily="50" charset="-128"/>
        <a:cs typeface="Arial Unicode MS" pitchFamily="50" charset="-128"/>
      </a:defRPr>
    </a:lvl8pPr>
    <a:lvl9pPr marL="3657600" algn="l" defTabSz="914400" rtl="0" eaLnBrk="1" latinLnBrk="0" hangingPunct="1">
      <a:defRPr sz="1600" i="1" kern="1200">
        <a:solidFill>
          <a:schemeClr val="tx1"/>
        </a:solidFill>
        <a:latin typeface="Arial" charset="0"/>
        <a:ea typeface="Arial Unicode MS" pitchFamily="50" charset="-128"/>
        <a:cs typeface="Arial Unicode MS" pitchFamily="5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66FF"/>
    <a:srgbClr val="FFCCFF"/>
    <a:srgbClr val="00CC00"/>
    <a:srgbClr val="CCFFFF"/>
    <a:srgbClr val="FFCC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81904" autoAdjust="0"/>
  </p:normalViewPr>
  <p:slideViewPr>
    <p:cSldViewPr snapToObjects="1">
      <p:cViewPr varScale="1">
        <p:scale>
          <a:sx n="89" d="100"/>
          <a:sy n="89" d="100"/>
        </p:scale>
        <p:origin x="-396" y="-96"/>
      </p:cViewPr>
      <p:guideLst>
        <p:guide orient="horz" pos="1616"/>
        <p:guide pos="50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92"/>
    </p:cViewPr>
  </p:sorterViewPr>
  <p:notesViewPr>
    <p:cSldViewPr snapToObjects="1">
      <p:cViewPr varScale="1">
        <p:scale>
          <a:sx n="74" d="100"/>
          <a:sy n="74" d="100"/>
        </p:scale>
        <p:origin x="-2142" y="-102"/>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575" cy="514350"/>
          </a:xfrm>
          <a:prstGeom prst="rect">
            <a:avLst/>
          </a:prstGeom>
          <a:noFill/>
          <a:ln w="9525">
            <a:noFill/>
            <a:miter lim="800000"/>
            <a:headEnd/>
            <a:tailEnd/>
          </a:ln>
          <a:effectLst/>
        </p:spPr>
        <p:txBody>
          <a:bodyPr vert="horz" wrap="square" lIns="94389" tIns="47192" rIns="94389" bIns="47192" numCol="1" anchor="t" anchorCtr="0" compatLnSpc="1">
            <a:prstTxWarp prst="textNoShape">
              <a:avLst/>
            </a:prstTxWarp>
          </a:bodyPr>
          <a:lstStyle>
            <a:lvl1pPr algn="l" defTabSz="945998" eaLnBrk="0" hangingPunct="0">
              <a:defRPr sz="1100" i="0">
                <a:latin typeface="Arial Unicode MS" pitchFamily="50" charset="-128"/>
              </a:defRPr>
            </a:lvl1pPr>
          </a:lstStyle>
          <a:p>
            <a:pPr>
              <a:defRPr/>
            </a:pPr>
            <a:endParaRPr lang="en-US" altLang="ja-JP"/>
          </a:p>
        </p:txBody>
      </p:sp>
      <p:sp>
        <p:nvSpPr>
          <p:cNvPr id="21507"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94389" tIns="47192" rIns="94389" bIns="47192" numCol="1" anchor="t" anchorCtr="0" compatLnSpc="1">
            <a:prstTxWarp prst="textNoShape">
              <a:avLst/>
            </a:prstTxWarp>
          </a:bodyPr>
          <a:lstStyle>
            <a:lvl1pPr algn="r" defTabSz="945998" eaLnBrk="0" hangingPunct="0">
              <a:defRPr sz="1100" i="0">
                <a:latin typeface="Arial Unicode MS" pitchFamily="50" charset="-128"/>
              </a:defRPr>
            </a:lvl1pPr>
          </a:lstStyle>
          <a:p>
            <a:pPr>
              <a:defRPr/>
            </a:pPr>
            <a:endParaRPr lang="en-US" altLang="ja-JP"/>
          </a:p>
        </p:txBody>
      </p:sp>
      <p:sp>
        <p:nvSpPr>
          <p:cNvPr id="21508" name="Rectangle 4"/>
          <p:cNvSpPr>
            <a:spLocks noGrp="1" noChangeArrowheads="1"/>
          </p:cNvSpPr>
          <p:nvPr>
            <p:ph type="ftr" sz="quarter" idx="2"/>
          </p:nvPr>
        </p:nvSpPr>
        <p:spPr bwMode="auto">
          <a:xfrm>
            <a:off x="0" y="9720263"/>
            <a:ext cx="3076575" cy="514350"/>
          </a:xfrm>
          <a:prstGeom prst="rect">
            <a:avLst/>
          </a:prstGeom>
          <a:noFill/>
          <a:ln w="9525">
            <a:noFill/>
            <a:miter lim="800000"/>
            <a:headEnd/>
            <a:tailEnd/>
          </a:ln>
          <a:effectLst/>
        </p:spPr>
        <p:txBody>
          <a:bodyPr vert="horz" wrap="square" lIns="94389" tIns="47192" rIns="94389" bIns="47192" numCol="1" anchor="b" anchorCtr="0" compatLnSpc="1">
            <a:prstTxWarp prst="textNoShape">
              <a:avLst/>
            </a:prstTxWarp>
          </a:bodyPr>
          <a:lstStyle>
            <a:lvl1pPr algn="l" defTabSz="945998" eaLnBrk="0" hangingPunct="0">
              <a:defRPr sz="1100" i="0">
                <a:latin typeface="Arial Unicode MS" pitchFamily="50" charset="-128"/>
              </a:defRPr>
            </a:lvl1pPr>
          </a:lstStyle>
          <a:p>
            <a:pPr>
              <a:defRPr/>
            </a:pPr>
            <a:endParaRPr lang="en-US" altLang="ja-JP"/>
          </a:p>
        </p:txBody>
      </p:sp>
      <p:sp>
        <p:nvSpPr>
          <p:cNvPr id="21509" name="Rectangle 5"/>
          <p:cNvSpPr>
            <a:spLocks noGrp="1" noChangeArrowheads="1"/>
          </p:cNvSpPr>
          <p:nvPr>
            <p:ph type="sldNum" sz="quarter" idx="3"/>
          </p:nvPr>
        </p:nvSpPr>
        <p:spPr bwMode="auto">
          <a:xfrm>
            <a:off x="4022725" y="9720263"/>
            <a:ext cx="3076575" cy="514350"/>
          </a:xfrm>
          <a:prstGeom prst="rect">
            <a:avLst/>
          </a:prstGeom>
          <a:noFill/>
          <a:ln w="9525">
            <a:noFill/>
            <a:miter lim="800000"/>
            <a:headEnd/>
            <a:tailEnd/>
          </a:ln>
          <a:effectLst/>
        </p:spPr>
        <p:txBody>
          <a:bodyPr vert="horz" wrap="square" lIns="94389" tIns="47192" rIns="94389" bIns="47192" numCol="1" anchor="b" anchorCtr="0" compatLnSpc="1">
            <a:prstTxWarp prst="textNoShape">
              <a:avLst/>
            </a:prstTxWarp>
          </a:bodyPr>
          <a:lstStyle>
            <a:lvl1pPr algn="r" defTabSz="945998" eaLnBrk="0" hangingPunct="0">
              <a:defRPr sz="1100" i="0">
                <a:latin typeface="Arial Unicode MS" pitchFamily="50" charset="-128"/>
              </a:defRPr>
            </a:lvl1pPr>
          </a:lstStyle>
          <a:p>
            <a:pPr>
              <a:defRPr/>
            </a:pPr>
            <a:fld id="{3788EEBE-7A36-4F58-92CA-FCEEF54C4DBB}" type="slidenum">
              <a:rPr lang="en-US" altLang="ja-JP"/>
              <a:pPr>
                <a:defRPr/>
              </a:pPr>
              <a:t>‹#›</a:t>
            </a:fld>
            <a:endParaRPr lang="en-US" altLang="ja-JP"/>
          </a:p>
        </p:txBody>
      </p:sp>
    </p:spTree>
    <p:extLst>
      <p:ext uri="{BB962C8B-B14F-4D97-AF65-F5344CB8AC3E}">
        <p14:creationId xmlns:p14="http://schemas.microsoft.com/office/powerpoint/2010/main" val="407193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97213" cy="547688"/>
          </a:xfrm>
          <a:prstGeom prst="rect">
            <a:avLst/>
          </a:prstGeom>
          <a:noFill/>
          <a:ln w="9525">
            <a:noFill/>
            <a:miter lim="800000"/>
            <a:headEnd/>
            <a:tailEnd/>
          </a:ln>
          <a:effectLst/>
        </p:spPr>
        <p:txBody>
          <a:bodyPr vert="horz" wrap="square" lIns="94397" tIns="47198" rIns="94397" bIns="47198" numCol="1" anchor="t" anchorCtr="0" compatLnSpc="1">
            <a:prstTxWarp prst="textNoShape">
              <a:avLst/>
            </a:prstTxWarp>
          </a:bodyPr>
          <a:lstStyle>
            <a:lvl1pPr algn="l" defTabSz="945998" eaLnBrk="0" hangingPunct="0">
              <a:defRPr sz="1100" i="0">
                <a:latin typeface="Arial Unicode MS" pitchFamily="50" charset="-128"/>
              </a:defRPr>
            </a:lvl1pPr>
          </a:lstStyle>
          <a:p>
            <a:pPr>
              <a:defRPr/>
            </a:pPr>
            <a:endParaRPr lang="en-US" altLang="ja-JP"/>
          </a:p>
        </p:txBody>
      </p:sp>
      <p:sp>
        <p:nvSpPr>
          <p:cNvPr id="23555" name="Rectangle 3"/>
          <p:cNvSpPr>
            <a:spLocks noGrp="1" noChangeArrowheads="1"/>
          </p:cNvSpPr>
          <p:nvPr>
            <p:ph type="dt" idx="1"/>
          </p:nvPr>
        </p:nvSpPr>
        <p:spPr bwMode="auto">
          <a:xfrm>
            <a:off x="4049713" y="0"/>
            <a:ext cx="3016250" cy="547688"/>
          </a:xfrm>
          <a:prstGeom prst="rect">
            <a:avLst/>
          </a:prstGeom>
          <a:noFill/>
          <a:ln w="9525">
            <a:noFill/>
            <a:miter lim="800000"/>
            <a:headEnd/>
            <a:tailEnd/>
          </a:ln>
          <a:effectLst/>
        </p:spPr>
        <p:txBody>
          <a:bodyPr vert="horz" wrap="square" lIns="94397" tIns="47198" rIns="94397" bIns="47198" numCol="1" anchor="t" anchorCtr="0" compatLnSpc="1">
            <a:prstTxWarp prst="textNoShape">
              <a:avLst/>
            </a:prstTxWarp>
          </a:bodyPr>
          <a:lstStyle>
            <a:lvl1pPr algn="r" defTabSz="945998" eaLnBrk="0" hangingPunct="0">
              <a:defRPr sz="1100" i="0">
                <a:latin typeface="Arial Unicode MS" pitchFamily="50" charset="-128"/>
              </a:defRPr>
            </a:lvl1pPr>
          </a:lstStyle>
          <a:p>
            <a:pPr>
              <a:defRPr/>
            </a:pPr>
            <a:endParaRPr lang="en-US" altLang="ja-JP"/>
          </a:p>
        </p:txBody>
      </p:sp>
      <p:sp>
        <p:nvSpPr>
          <p:cNvPr id="55300" name="Rectangle 4"/>
          <p:cNvSpPr>
            <a:spLocks noGrp="1" noRot="1" noChangeAspect="1" noChangeArrowheads="1" noTextEdit="1"/>
          </p:cNvSpPr>
          <p:nvPr>
            <p:ph type="sldImg" idx="2"/>
          </p:nvPr>
        </p:nvSpPr>
        <p:spPr bwMode="auto">
          <a:xfrm>
            <a:off x="806450" y="785813"/>
            <a:ext cx="5548313" cy="384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52500" y="4862513"/>
            <a:ext cx="5240338" cy="4625975"/>
          </a:xfrm>
          <a:prstGeom prst="rect">
            <a:avLst/>
          </a:prstGeom>
          <a:noFill/>
          <a:ln w="9525">
            <a:noFill/>
            <a:miter lim="800000"/>
            <a:headEnd/>
            <a:tailEnd/>
          </a:ln>
          <a:effectLst/>
        </p:spPr>
        <p:txBody>
          <a:bodyPr vert="horz" wrap="square" lIns="94397" tIns="47198" rIns="94397" bIns="4719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3558" name="Rectangle 6"/>
          <p:cNvSpPr>
            <a:spLocks noGrp="1" noChangeArrowheads="1"/>
          </p:cNvSpPr>
          <p:nvPr>
            <p:ph type="ftr" sz="quarter" idx="4"/>
          </p:nvPr>
        </p:nvSpPr>
        <p:spPr bwMode="auto">
          <a:xfrm>
            <a:off x="0" y="9720263"/>
            <a:ext cx="3097213" cy="552450"/>
          </a:xfrm>
          <a:prstGeom prst="rect">
            <a:avLst/>
          </a:prstGeom>
          <a:noFill/>
          <a:ln w="9525">
            <a:noFill/>
            <a:miter lim="800000"/>
            <a:headEnd/>
            <a:tailEnd/>
          </a:ln>
          <a:effectLst/>
        </p:spPr>
        <p:txBody>
          <a:bodyPr vert="horz" wrap="square" lIns="94397" tIns="47198" rIns="94397" bIns="47198" numCol="1" anchor="b" anchorCtr="0" compatLnSpc="1">
            <a:prstTxWarp prst="textNoShape">
              <a:avLst/>
            </a:prstTxWarp>
          </a:bodyPr>
          <a:lstStyle>
            <a:lvl1pPr algn="l" defTabSz="945998" eaLnBrk="0" hangingPunct="0">
              <a:defRPr sz="1100" i="0">
                <a:latin typeface="Arial Unicode MS" pitchFamily="50" charset="-128"/>
              </a:defRPr>
            </a:lvl1pPr>
          </a:lstStyle>
          <a:p>
            <a:pPr>
              <a:defRPr/>
            </a:pPr>
            <a:endParaRPr lang="en-US" altLang="ja-JP"/>
          </a:p>
        </p:txBody>
      </p:sp>
      <p:sp>
        <p:nvSpPr>
          <p:cNvPr id="23559" name="Rectangle 7"/>
          <p:cNvSpPr>
            <a:spLocks noGrp="1" noChangeArrowheads="1"/>
          </p:cNvSpPr>
          <p:nvPr>
            <p:ph type="sldNum" sz="quarter" idx="5"/>
          </p:nvPr>
        </p:nvSpPr>
        <p:spPr bwMode="auto">
          <a:xfrm>
            <a:off x="4049713" y="9720263"/>
            <a:ext cx="3016250" cy="552450"/>
          </a:xfrm>
          <a:prstGeom prst="rect">
            <a:avLst/>
          </a:prstGeom>
          <a:noFill/>
          <a:ln w="9525">
            <a:noFill/>
            <a:miter lim="800000"/>
            <a:headEnd/>
            <a:tailEnd/>
          </a:ln>
          <a:effectLst/>
        </p:spPr>
        <p:txBody>
          <a:bodyPr vert="horz" wrap="square" lIns="94397" tIns="47198" rIns="94397" bIns="47198" numCol="1" anchor="b" anchorCtr="0" compatLnSpc="1">
            <a:prstTxWarp prst="textNoShape">
              <a:avLst/>
            </a:prstTxWarp>
          </a:bodyPr>
          <a:lstStyle>
            <a:lvl1pPr algn="r" defTabSz="945998" eaLnBrk="0" hangingPunct="0">
              <a:defRPr sz="1100" i="0">
                <a:latin typeface="Arial Unicode MS" pitchFamily="50" charset="-128"/>
              </a:defRPr>
            </a:lvl1pPr>
          </a:lstStyle>
          <a:p>
            <a:pPr>
              <a:defRPr/>
            </a:pPr>
            <a:fld id="{A98F2DAD-B320-4840-B7D4-84A8B2E49A32}" type="slidenum">
              <a:rPr lang="en-US" altLang="ja-JP"/>
              <a:pPr>
                <a:defRPr/>
              </a:pPr>
              <a:t>‹#›</a:t>
            </a:fld>
            <a:endParaRPr lang="en-US" altLang="ja-JP"/>
          </a:p>
        </p:txBody>
      </p:sp>
    </p:spTree>
    <p:extLst>
      <p:ext uri="{BB962C8B-B14F-4D97-AF65-F5344CB8AC3E}">
        <p14:creationId xmlns:p14="http://schemas.microsoft.com/office/powerpoint/2010/main" val="286233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50" charset="-128"/>
        <a:cs typeface="Arial Unicode MS" pitchFamily="50"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50" charset="-128"/>
        <a:cs typeface="Arial Unicode MS" pitchFamily="50"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50" charset="-128"/>
        <a:cs typeface="Arial Unicode MS" pitchFamily="50"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50" charset="-128"/>
        <a:cs typeface="Arial Unicode MS" pitchFamily="50"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50" charset="-128"/>
        <a:cs typeface="Arial Unicode MS"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049094" y="9720824"/>
            <a:ext cx="3016743" cy="55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7" tIns="47168" rIns="94337" bIns="47168" anchor="b"/>
          <a:lstStyle>
            <a:lvl1pPr defTabSz="898525" eaLnBrk="0" hangingPunct="0">
              <a:defRPr sz="1600" i="1">
                <a:solidFill>
                  <a:schemeClr val="tx1"/>
                </a:solidFill>
                <a:latin typeface="Arial" charset="0"/>
                <a:ea typeface="Arial Unicode MS" pitchFamily="50" charset="-128"/>
                <a:cs typeface="Arial Unicode MS" pitchFamily="50" charset="-128"/>
              </a:defRPr>
            </a:lvl1pPr>
            <a:lvl2pPr marL="742950" indent="-285750" defTabSz="898525" eaLnBrk="0" hangingPunct="0">
              <a:defRPr sz="1600" i="1">
                <a:solidFill>
                  <a:schemeClr val="tx1"/>
                </a:solidFill>
                <a:latin typeface="Arial" charset="0"/>
                <a:ea typeface="Arial Unicode MS" pitchFamily="50" charset="-128"/>
                <a:cs typeface="Arial Unicode MS" pitchFamily="50" charset="-128"/>
              </a:defRPr>
            </a:lvl2pPr>
            <a:lvl3pPr marL="1143000" indent="-228600" defTabSz="898525" eaLnBrk="0" hangingPunct="0">
              <a:defRPr sz="1600" i="1">
                <a:solidFill>
                  <a:schemeClr val="tx1"/>
                </a:solidFill>
                <a:latin typeface="Arial" charset="0"/>
                <a:ea typeface="Arial Unicode MS" pitchFamily="50" charset="-128"/>
                <a:cs typeface="Arial Unicode MS" pitchFamily="50" charset="-128"/>
              </a:defRPr>
            </a:lvl3pPr>
            <a:lvl4pPr marL="1600200" indent="-228600" defTabSz="898525" eaLnBrk="0" hangingPunct="0">
              <a:defRPr sz="1600" i="1">
                <a:solidFill>
                  <a:schemeClr val="tx1"/>
                </a:solidFill>
                <a:latin typeface="Arial" charset="0"/>
                <a:ea typeface="Arial Unicode MS" pitchFamily="50" charset="-128"/>
                <a:cs typeface="Arial Unicode MS" pitchFamily="50" charset="-128"/>
              </a:defRPr>
            </a:lvl4pPr>
            <a:lvl5pPr marL="2057400" indent="-228600" defTabSz="898525" eaLnBrk="0" hangingPunct="0">
              <a:defRPr sz="1600" i="1">
                <a:solidFill>
                  <a:schemeClr val="tx1"/>
                </a:solidFill>
                <a:latin typeface="Arial" charset="0"/>
                <a:ea typeface="Arial Unicode MS" pitchFamily="50" charset="-128"/>
                <a:cs typeface="Arial Unicode MS" pitchFamily="50" charset="-128"/>
              </a:defRPr>
            </a:lvl5pPr>
            <a:lvl6pPr marL="2514600" indent="-228600" defTabSz="898525" eaLnBrk="0" fontAlgn="base" hangingPunct="0">
              <a:spcBef>
                <a:spcPct val="0"/>
              </a:spcBef>
              <a:spcAft>
                <a:spcPct val="0"/>
              </a:spcAft>
              <a:defRPr sz="1600" i="1">
                <a:solidFill>
                  <a:schemeClr val="tx1"/>
                </a:solidFill>
                <a:latin typeface="Arial" charset="0"/>
                <a:ea typeface="Arial Unicode MS" pitchFamily="50" charset="-128"/>
                <a:cs typeface="Arial Unicode MS" pitchFamily="50" charset="-128"/>
              </a:defRPr>
            </a:lvl6pPr>
            <a:lvl7pPr marL="2971800" indent="-228600" defTabSz="898525" eaLnBrk="0" fontAlgn="base" hangingPunct="0">
              <a:spcBef>
                <a:spcPct val="0"/>
              </a:spcBef>
              <a:spcAft>
                <a:spcPct val="0"/>
              </a:spcAft>
              <a:defRPr sz="1600" i="1">
                <a:solidFill>
                  <a:schemeClr val="tx1"/>
                </a:solidFill>
                <a:latin typeface="Arial" charset="0"/>
                <a:ea typeface="Arial Unicode MS" pitchFamily="50" charset="-128"/>
                <a:cs typeface="Arial Unicode MS" pitchFamily="50" charset="-128"/>
              </a:defRPr>
            </a:lvl7pPr>
            <a:lvl8pPr marL="3429000" indent="-228600" defTabSz="898525" eaLnBrk="0" fontAlgn="base" hangingPunct="0">
              <a:spcBef>
                <a:spcPct val="0"/>
              </a:spcBef>
              <a:spcAft>
                <a:spcPct val="0"/>
              </a:spcAft>
              <a:defRPr sz="1600" i="1">
                <a:solidFill>
                  <a:schemeClr val="tx1"/>
                </a:solidFill>
                <a:latin typeface="Arial" charset="0"/>
                <a:ea typeface="Arial Unicode MS" pitchFamily="50" charset="-128"/>
                <a:cs typeface="Arial Unicode MS" pitchFamily="50" charset="-128"/>
              </a:defRPr>
            </a:lvl8pPr>
            <a:lvl9pPr marL="3886200" indent="-228600" defTabSz="898525" eaLnBrk="0" fontAlgn="base" hangingPunct="0">
              <a:spcBef>
                <a:spcPct val="0"/>
              </a:spcBef>
              <a:spcAft>
                <a:spcPct val="0"/>
              </a:spcAft>
              <a:defRPr sz="1600" i="1">
                <a:solidFill>
                  <a:schemeClr val="tx1"/>
                </a:solidFill>
                <a:latin typeface="Arial" charset="0"/>
                <a:ea typeface="Arial Unicode MS" pitchFamily="50" charset="-128"/>
                <a:cs typeface="Arial Unicode MS" pitchFamily="50" charset="-128"/>
              </a:defRPr>
            </a:lvl9pPr>
          </a:lstStyle>
          <a:p>
            <a:pPr algn="r" eaLnBrk="1" hangingPunct="1"/>
            <a:fld id="{ACCC11FF-A482-4476-929B-4C84A7CBEA79}" type="slidenum">
              <a:rPr lang="ja-JP" altLang="en-US" sz="1100">
                <a:solidFill>
                  <a:srgbClr val="000000"/>
                </a:solidFill>
                <a:latin typeface="Helvetica" pitchFamily="34" charset="0"/>
              </a:rPr>
              <a:pPr algn="r" eaLnBrk="1" hangingPunct="1"/>
              <a:t>2</a:t>
            </a:fld>
            <a:endParaRPr lang="en-US" altLang="ja-JP" sz="1100">
              <a:solidFill>
                <a:srgbClr val="000000"/>
              </a:solidFill>
              <a:latin typeface="Helvetica" pitchFamily="34" charset="0"/>
            </a:endParaRPr>
          </a:p>
        </p:txBody>
      </p:sp>
      <p:sp>
        <p:nvSpPr>
          <p:cNvPr id="53251" name="Rectangle 2"/>
          <p:cNvSpPr>
            <a:spLocks noGrp="1" noRot="1" noChangeAspect="1" noChangeArrowheads="1" noTextEdit="1"/>
          </p:cNvSpPr>
          <p:nvPr>
            <p:ph type="sldImg"/>
          </p:nvPr>
        </p:nvSpPr>
        <p:spPr>
          <a:xfrm>
            <a:off x="779463" y="766763"/>
            <a:ext cx="5546725" cy="3840162"/>
          </a:xfrm>
          <a:ln/>
        </p:spPr>
      </p:sp>
      <p:sp>
        <p:nvSpPr>
          <p:cNvPr id="53252" name="Rectangle 3"/>
          <p:cNvSpPr>
            <a:spLocks noGrp="1" noChangeArrowheads="1"/>
          </p:cNvSpPr>
          <p:nvPr>
            <p:ph type="body" idx="1"/>
          </p:nvPr>
        </p:nvSpPr>
        <p:spPr>
          <a:xfrm>
            <a:off x="1186285" y="4861235"/>
            <a:ext cx="4730077" cy="460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latin typeface="Helvetica" pitchFamily="34" charset="0"/>
              </a:rPr>
              <a:t>Welcome to the product</a:t>
            </a:r>
            <a:r>
              <a:rPr lang="en-US" altLang="ja-JP" baseline="0" dirty="0" smtClean="0">
                <a:latin typeface="Helvetica" pitchFamily="34" charset="0"/>
              </a:rPr>
              <a:t> training module for Toshiba’s web simulator.</a:t>
            </a:r>
            <a:r>
              <a:rPr lang="ja-JP" altLang="en-US" baseline="0" dirty="0" smtClean="0">
                <a:latin typeface="Helvetica" pitchFamily="34" charset="0"/>
              </a:rPr>
              <a:t> </a:t>
            </a:r>
            <a:r>
              <a:rPr lang="en-US" altLang="ja-JP" baseline="0" dirty="0" smtClean="0">
                <a:latin typeface="Helvetica" pitchFamily="34" charset="0"/>
              </a:rPr>
              <a:t>This presentation will provide an overview for Toshiba’s Web simulator and step-by-step instructions on registration, and using the simulator for the LDO regulators and load switch ICs you will find on </a:t>
            </a:r>
            <a:r>
              <a:rPr lang="en-US" altLang="ja-JP" baseline="0" dirty="0" err="1" smtClean="0">
                <a:latin typeface="Helvetica" pitchFamily="34" charset="0"/>
              </a:rPr>
              <a:t>Digikey’s</a:t>
            </a:r>
            <a:r>
              <a:rPr lang="en-US" altLang="ja-JP" baseline="0" dirty="0" smtClean="0">
                <a:latin typeface="Helvetica" pitchFamily="34" charset="0"/>
              </a:rPr>
              <a:t> websites.</a:t>
            </a:r>
          </a:p>
          <a:p>
            <a:pPr eaLnBrk="1" hangingPunct="1"/>
            <a:endParaRPr lang="ja-JP" altLang="en-US" dirty="0" smtClean="0">
              <a:latin typeface="Helvetic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Slide 20 provides more details on transient response analysis, slides 21 – 24 provide detailed information on simulation for other characteristics like startup AC characteristics and also </a:t>
            </a:r>
            <a:r>
              <a:rPr kumimoji="1" lang="en-US" altLang="ja-JP" baseline="0" dirty="0" err="1" smtClean="0"/>
              <a:t>Rdson</a:t>
            </a:r>
            <a:r>
              <a:rPr kumimoji="1" lang="en-US" altLang="ja-JP" baseline="0" dirty="0" smtClean="0"/>
              <a:t> characteristics and inrush current based on circuit design parameters.</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14</a:t>
            </a:fld>
            <a:endParaRPr lang="en-US" altLang="ja-JP"/>
          </a:p>
        </p:txBody>
      </p:sp>
    </p:spTree>
    <p:extLst>
      <p:ext uri="{BB962C8B-B14F-4D97-AF65-F5344CB8AC3E}">
        <p14:creationId xmlns:p14="http://schemas.microsoft.com/office/powerpoint/2010/main" val="8208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Other than Vin-</a:t>
            </a:r>
            <a:r>
              <a:rPr kumimoji="1" lang="en-US" altLang="ja-JP" dirty="0" err="1" smtClean="0"/>
              <a:t>Vout</a:t>
            </a:r>
            <a:r>
              <a:rPr kumimoji="1" lang="en-US" altLang="ja-JP" dirty="0" smtClean="0"/>
              <a:t> characteristics, this test allows the designer to plot</a:t>
            </a:r>
            <a:r>
              <a:rPr kumimoji="1" lang="en-US" altLang="ja-JP" baseline="0" dirty="0" smtClean="0"/>
              <a:t> other curves to understand how important characteristics vary with changes in the input voltage, for example to find the ideal input voltage conditions. The other parameters provided are input voltage </a:t>
            </a:r>
            <a:r>
              <a:rPr kumimoji="1" lang="en-US" altLang="ja-JP" baseline="0" dirty="0" err="1" smtClean="0"/>
              <a:t>vs</a:t>
            </a:r>
            <a:r>
              <a:rPr kumimoji="1" lang="en-US" altLang="ja-JP" baseline="0" dirty="0" smtClean="0"/>
              <a:t> input current (Vin-</a:t>
            </a:r>
            <a:r>
              <a:rPr kumimoji="1" lang="en-US" altLang="ja-JP" baseline="0" dirty="0" err="1" smtClean="0"/>
              <a:t>Iin</a:t>
            </a:r>
            <a:r>
              <a:rPr kumimoji="1" lang="en-US" altLang="ja-JP" baseline="0" dirty="0" smtClean="0"/>
              <a:t>), and input voltage </a:t>
            </a:r>
            <a:r>
              <a:rPr kumimoji="1" lang="en-US" altLang="ja-JP" baseline="0" dirty="0" err="1" smtClean="0"/>
              <a:t>vs</a:t>
            </a:r>
            <a:r>
              <a:rPr kumimoji="1" lang="en-US" altLang="ja-JP" baseline="0" dirty="0" smtClean="0"/>
              <a:t> quiescent current (Vin-</a:t>
            </a:r>
            <a:r>
              <a:rPr kumimoji="1" lang="en-US" altLang="ja-JP" baseline="0" dirty="0" err="1" smtClean="0"/>
              <a:t>Ib</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16</a:t>
            </a:fld>
            <a:endParaRPr lang="en-US" altLang="ja-JP"/>
          </a:p>
        </p:txBody>
      </p:sp>
    </p:spTree>
    <p:extLst>
      <p:ext uri="{BB962C8B-B14F-4D97-AF65-F5344CB8AC3E}">
        <p14:creationId xmlns:p14="http://schemas.microsoft.com/office/powerpoint/2010/main" val="824469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These series of tests allows the designer to plot</a:t>
            </a:r>
            <a:r>
              <a:rPr kumimoji="1" lang="en-US" altLang="ja-JP" baseline="0" dirty="0" smtClean="0"/>
              <a:t> dropout (VIN-VOUT) as output or load current varies. </a:t>
            </a:r>
            <a:r>
              <a:rPr kumimoji="1" lang="en-US" altLang="ja-JP" dirty="0" err="1" smtClean="0"/>
              <a:t>Vout-Iout</a:t>
            </a:r>
            <a:r>
              <a:rPr kumimoji="1" lang="en-US" altLang="ja-JP" baseline="0" dirty="0" smtClean="0"/>
              <a:t> provides the </a:t>
            </a:r>
            <a:r>
              <a:rPr kumimoji="1" lang="en-US" altLang="ja-JP" baseline="0" dirty="0" err="1" smtClean="0"/>
              <a:t>foldback</a:t>
            </a:r>
            <a:r>
              <a:rPr kumimoji="1" lang="en-US" altLang="ja-JP" baseline="0" dirty="0" smtClean="0"/>
              <a:t> curve of the current limiting feature in Toshiba’s LDO regulators.</a:t>
            </a:r>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17</a:t>
            </a:fld>
            <a:endParaRPr lang="en-US" altLang="ja-JP"/>
          </a:p>
        </p:txBody>
      </p:sp>
    </p:spTree>
    <p:extLst>
      <p:ext uri="{BB962C8B-B14F-4D97-AF65-F5344CB8AC3E}">
        <p14:creationId xmlns:p14="http://schemas.microsoft.com/office/powerpoint/2010/main" val="134300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a:t>
            </a:r>
            <a:r>
              <a:rPr kumimoji="1" lang="en-US" altLang="ja-JP" baseline="0" dirty="0" smtClean="0"/>
              <a:t> series of tests are used to understand the AC characteristics or in other words the control response speed and output response speed of the device, which varies according to the type and value of capacitors used and other circuit characteristics. This flexibility allows the designer simulate using chosen capacitors in their circuits. The “Startup – output“ tab shows the rise and fall characteristics as the control signal enables/disables the output.</a:t>
            </a:r>
          </a:p>
          <a:p>
            <a:r>
              <a:rPr kumimoji="1" lang="en-US" altLang="ja-JP" baseline="0" dirty="0" smtClean="0"/>
              <a:t>The second tab (“Startup-input”) shows the inrush current at the input given by “IVIN” and the inrush current seen at the output capacitor given by “ICOUT”, which is useful to understand the transient current draw when the output is triggered ON or OFF.</a:t>
            </a:r>
          </a:p>
          <a:p>
            <a:r>
              <a:rPr kumimoji="1" lang="en-US" altLang="ja-JP" baseline="0" dirty="0" smtClean="0"/>
              <a:t>The specific values can also be measured by inputting desired T1 and T2 values.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18</a:t>
            </a:fld>
            <a:endParaRPr lang="en-US" altLang="ja-JP"/>
          </a:p>
        </p:txBody>
      </p:sp>
    </p:spTree>
    <p:extLst>
      <p:ext uri="{BB962C8B-B14F-4D97-AF65-F5344CB8AC3E}">
        <p14:creationId xmlns:p14="http://schemas.microsoft.com/office/powerpoint/2010/main" val="207536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test</a:t>
            </a:r>
            <a:r>
              <a:rPr kumimoji="1" lang="en-US" altLang="ja-JP" baseline="0" dirty="0" smtClean="0"/>
              <a:t> gives quiescent current characteristics as input voltage is adjusted.</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19</a:t>
            </a:fld>
            <a:endParaRPr lang="en-US" altLang="ja-JP"/>
          </a:p>
        </p:txBody>
      </p:sp>
    </p:spTree>
    <p:extLst>
      <p:ext uri="{BB962C8B-B14F-4D97-AF65-F5344CB8AC3E}">
        <p14:creationId xmlns:p14="http://schemas.microsoft.com/office/powerpoint/2010/main" val="241315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The web simulator allows the designer to check transient</a:t>
            </a:r>
            <a:r>
              <a:rPr kumimoji="1" lang="en-US" altLang="ja-JP" baseline="0" dirty="0" smtClean="0"/>
              <a:t> characteristics caused by changing load current conditions which occurs frequently during operation.</a:t>
            </a:r>
            <a:r>
              <a:rPr kumimoji="1" lang="ja-JP" altLang="en-US" baseline="0" dirty="0" smtClean="0"/>
              <a:t> </a:t>
            </a:r>
            <a:r>
              <a:rPr kumimoji="1" lang="en-US" altLang="ja-JP" baseline="0" dirty="0" smtClean="0"/>
              <a:t>This simulation provides both output transient voltage and current simulation, and input transient simulations so designers can simulate the conditions (</a:t>
            </a:r>
            <a:r>
              <a:rPr kumimoji="1" lang="en-US" altLang="ja-JP" baseline="0" dirty="0" err="1" smtClean="0"/>
              <a:t>ie</a:t>
            </a:r>
            <a:r>
              <a:rPr kumimoji="1" lang="en-US" altLang="ja-JP" baseline="0" dirty="0" smtClean="0"/>
              <a:t>. Voltage drop) that will occur, which is crucial to analog designers. The voltage and current curves are superimposed to provide a better understanding of the correlation between the 2.</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The specific values can also be measured by inputting desired T1 and T2 values.</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20</a:t>
            </a:fld>
            <a:endParaRPr lang="en-US" altLang="ja-JP"/>
          </a:p>
        </p:txBody>
      </p:sp>
    </p:spTree>
    <p:extLst>
      <p:ext uri="{BB962C8B-B14F-4D97-AF65-F5344CB8AC3E}">
        <p14:creationId xmlns:p14="http://schemas.microsoft.com/office/powerpoint/2010/main" val="107331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startup</a:t>
            </a:r>
            <a:r>
              <a:rPr kumimoji="1" lang="en-US" altLang="ja-JP" baseline="0" dirty="0" smtClean="0"/>
              <a:t> characteristics for both voltage and current is shown in these tests.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21</a:t>
            </a:fld>
            <a:endParaRPr lang="en-US" altLang="ja-JP"/>
          </a:p>
        </p:txBody>
      </p:sp>
    </p:spTree>
    <p:extLst>
      <p:ext uri="{BB962C8B-B14F-4D97-AF65-F5344CB8AC3E}">
        <p14:creationId xmlns:p14="http://schemas.microsoft.com/office/powerpoint/2010/main" val="154632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simulation allows the designer to check RDSON characteristics as input voltage varies.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22</a:t>
            </a:fld>
            <a:endParaRPr lang="en-US" altLang="ja-JP"/>
          </a:p>
        </p:txBody>
      </p:sp>
    </p:spTree>
    <p:extLst>
      <p:ext uri="{BB962C8B-B14F-4D97-AF65-F5344CB8AC3E}">
        <p14:creationId xmlns:p14="http://schemas.microsoft.com/office/powerpoint/2010/main" val="1409489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This</a:t>
            </a:r>
            <a:r>
              <a:rPr kumimoji="1" lang="en-US" altLang="ja-JP" baseline="0" dirty="0" smtClean="0"/>
              <a:t> simulation allows the designer to check RDSON characteristics as output current varies.</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23</a:t>
            </a:fld>
            <a:endParaRPr lang="en-US" altLang="ja-JP"/>
          </a:p>
        </p:txBody>
      </p:sp>
    </p:spTree>
    <p:extLst>
      <p:ext uri="{BB962C8B-B14F-4D97-AF65-F5344CB8AC3E}">
        <p14:creationId xmlns:p14="http://schemas.microsoft.com/office/powerpoint/2010/main" val="336673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Lastly,</a:t>
            </a:r>
            <a:r>
              <a:rPr kumimoji="1" lang="en-US" altLang="ja-JP" baseline="0" dirty="0" smtClean="0"/>
              <a:t> as the switch is triggered ON and OFF, the resulting inrush current can be observed using this test output. Inrush current at the input given by “IVIN”.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24</a:t>
            </a:fld>
            <a:endParaRPr lang="en-US" altLang="ja-JP"/>
          </a:p>
        </p:txBody>
      </p:sp>
    </p:spTree>
    <p:extLst>
      <p:ext uri="{BB962C8B-B14F-4D97-AF65-F5344CB8AC3E}">
        <p14:creationId xmlns:p14="http://schemas.microsoft.com/office/powerpoint/2010/main" val="350035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web simulator consists of 2 portions. </a:t>
            </a:r>
          </a:p>
          <a:p>
            <a:r>
              <a:rPr kumimoji="1" lang="en-US" altLang="ja-JP" dirty="0" smtClean="0"/>
              <a:t>For Analog IC, especially for power applications, detailed characteristics and conditions are required for set design. TOSHIBA’s INTERACTIVE DATASHEET provides reference data to complement the datasheet using the designer’s actual circuit conditions. In addition, support for DIRECT ONLINE ORDER of devices is available from the Web Simulator.</a:t>
            </a:r>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4</a:t>
            </a:fld>
            <a:endParaRPr lang="en-US" altLang="ja-JP"/>
          </a:p>
        </p:txBody>
      </p:sp>
    </p:spTree>
    <p:extLst>
      <p:ext uri="{BB962C8B-B14F-4D97-AF65-F5344CB8AC3E}">
        <p14:creationId xmlns:p14="http://schemas.microsoft.com/office/powerpoint/2010/main" val="184283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781050" y="766763"/>
            <a:ext cx="5541963" cy="3836987"/>
          </a:xfrm>
          <a:ln/>
        </p:spPr>
      </p:sp>
      <p:sp>
        <p:nvSpPr>
          <p:cNvPr id="12291" name="Rectangle 3"/>
          <p:cNvSpPr>
            <a:spLocks noGrp="1" noChangeArrowheads="1"/>
          </p:cNvSpPr>
          <p:nvPr>
            <p:ph type="body" idx="1"/>
          </p:nvPr>
        </p:nvSpPr>
        <p:spPr>
          <a:noFill/>
          <a:ln/>
        </p:spPr>
        <p:txBody>
          <a:bodyPr lIns="99079" tIns="49539" rIns="99079" bIns="49539"/>
          <a:lstStyle/>
          <a:p>
            <a:endParaRPr lang="ja-JP" altLang="en-US" smtClean="0">
              <a:latin typeface="Helvetic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Low</a:t>
            </a:r>
            <a:r>
              <a:rPr kumimoji="1" lang="en-US" altLang="ja-JP" baseline="0" dirty="0" smtClean="0"/>
              <a:t> Drop-Out(LDO) regulators are highly accurate power supply ICs and are typically available up to 500mA where they are most efficient. One of the main application is to provide systems with a lower stable voltage from a higher voltage rail, and another is to smoothen noise and ripples that frequently occur in noisy supply rails coming from AC-DC converters or DC-DC converters. Even standard LDO regulators like Toshiba’s TCR2EN series provide top range ripple rejection at 73dB for a 2.5V output LDO at a frequency of 1kHz.</a:t>
            </a:r>
          </a:p>
          <a:p>
            <a:endParaRPr kumimoji="1" lang="en-US" altLang="ja-JP" baseline="0" dirty="0" smtClean="0"/>
          </a:p>
          <a:p>
            <a:r>
              <a:rPr kumimoji="1" lang="en-US" altLang="ja-JP" dirty="0" smtClean="0"/>
              <a:t>Load</a:t>
            </a:r>
            <a:r>
              <a:rPr kumimoji="1" lang="en-US" altLang="ja-JP" baseline="0" dirty="0" smtClean="0"/>
              <a:t> switch ICs general purpose power management load switches embedded with functions to cater various needs like over current protection, thermal overheating protection, reverse current flow protection, in-rush current reduction, etc. On top of these embedded functions, they also have low switch-ON resistance even at low voltage operation, which make them easy to use and yet better performing than similar sized discrete MOSFETs.</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5</a:t>
            </a:fld>
            <a:endParaRPr lang="en-US" altLang="ja-JP"/>
          </a:p>
        </p:txBody>
      </p:sp>
    </p:spTree>
    <p:extLst>
      <p:ext uri="{BB962C8B-B14F-4D97-AF65-F5344CB8AC3E}">
        <p14:creationId xmlns:p14="http://schemas.microsoft.com/office/powerpoint/2010/main" val="62575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4049094" y="9720824"/>
            <a:ext cx="3016743" cy="55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7" tIns="47168" rIns="94337" bIns="47168" anchor="b"/>
          <a:lstStyle>
            <a:lvl1pPr defTabSz="898525" eaLnBrk="0" hangingPunct="0">
              <a:defRPr sz="1600" i="1">
                <a:solidFill>
                  <a:schemeClr val="tx1"/>
                </a:solidFill>
                <a:latin typeface="Arial" charset="0"/>
                <a:ea typeface="Arial Unicode MS" pitchFamily="50" charset="-128"/>
                <a:cs typeface="Arial Unicode MS" pitchFamily="50" charset="-128"/>
              </a:defRPr>
            </a:lvl1pPr>
            <a:lvl2pPr marL="742950" indent="-285750" defTabSz="898525" eaLnBrk="0" hangingPunct="0">
              <a:defRPr sz="1600" i="1">
                <a:solidFill>
                  <a:schemeClr val="tx1"/>
                </a:solidFill>
                <a:latin typeface="Arial" charset="0"/>
                <a:ea typeface="Arial Unicode MS" pitchFamily="50" charset="-128"/>
                <a:cs typeface="Arial Unicode MS" pitchFamily="50" charset="-128"/>
              </a:defRPr>
            </a:lvl2pPr>
            <a:lvl3pPr marL="1143000" indent="-228600" defTabSz="898525" eaLnBrk="0" hangingPunct="0">
              <a:defRPr sz="1600" i="1">
                <a:solidFill>
                  <a:schemeClr val="tx1"/>
                </a:solidFill>
                <a:latin typeface="Arial" charset="0"/>
                <a:ea typeface="Arial Unicode MS" pitchFamily="50" charset="-128"/>
                <a:cs typeface="Arial Unicode MS" pitchFamily="50" charset="-128"/>
              </a:defRPr>
            </a:lvl3pPr>
            <a:lvl4pPr marL="1600200" indent="-228600" defTabSz="898525" eaLnBrk="0" hangingPunct="0">
              <a:defRPr sz="1600" i="1">
                <a:solidFill>
                  <a:schemeClr val="tx1"/>
                </a:solidFill>
                <a:latin typeface="Arial" charset="0"/>
                <a:ea typeface="Arial Unicode MS" pitchFamily="50" charset="-128"/>
                <a:cs typeface="Arial Unicode MS" pitchFamily="50" charset="-128"/>
              </a:defRPr>
            </a:lvl4pPr>
            <a:lvl5pPr marL="2057400" indent="-228600" defTabSz="898525" eaLnBrk="0" hangingPunct="0">
              <a:defRPr sz="1600" i="1">
                <a:solidFill>
                  <a:schemeClr val="tx1"/>
                </a:solidFill>
                <a:latin typeface="Arial" charset="0"/>
                <a:ea typeface="Arial Unicode MS" pitchFamily="50" charset="-128"/>
                <a:cs typeface="Arial Unicode MS" pitchFamily="50" charset="-128"/>
              </a:defRPr>
            </a:lvl5pPr>
            <a:lvl6pPr marL="2514600" indent="-228600" defTabSz="898525" eaLnBrk="0" fontAlgn="base" hangingPunct="0">
              <a:spcBef>
                <a:spcPct val="0"/>
              </a:spcBef>
              <a:spcAft>
                <a:spcPct val="0"/>
              </a:spcAft>
              <a:defRPr sz="1600" i="1">
                <a:solidFill>
                  <a:schemeClr val="tx1"/>
                </a:solidFill>
                <a:latin typeface="Arial" charset="0"/>
                <a:ea typeface="Arial Unicode MS" pitchFamily="50" charset="-128"/>
                <a:cs typeface="Arial Unicode MS" pitchFamily="50" charset="-128"/>
              </a:defRPr>
            </a:lvl6pPr>
            <a:lvl7pPr marL="2971800" indent="-228600" defTabSz="898525" eaLnBrk="0" fontAlgn="base" hangingPunct="0">
              <a:spcBef>
                <a:spcPct val="0"/>
              </a:spcBef>
              <a:spcAft>
                <a:spcPct val="0"/>
              </a:spcAft>
              <a:defRPr sz="1600" i="1">
                <a:solidFill>
                  <a:schemeClr val="tx1"/>
                </a:solidFill>
                <a:latin typeface="Arial" charset="0"/>
                <a:ea typeface="Arial Unicode MS" pitchFamily="50" charset="-128"/>
                <a:cs typeface="Arial Unicode MS" pitchFamily="50" charset="-128"/>
              </a:defRPr>
            </a:lvl7pPr>
            <a:lvl8pPr marL="3429000" indent="-228600" defTabSz="898525" eaLnBrk="0" fontAlgn="base" hangingPunct="0">
              <a:spcBef>
                <a:spcPct val="0"/>
              </a:spcBef>
              <a:spcAft>
                <a:spcPct val="0"/>
              </a:spcAft>
              <a:defRPr sz="1600" i="1">
                <a:solidFill>
                  <a:schemeClr val="tx1"/>
                </a:solidFill>
                <a:latin typeface="Arial" charset="0"/>
                <a:ea typeface="Arial Unicode MS" pitchFamily="50" charset="-128"/>
                <a:cs typeface="Arial Unicode MS" pitchFamily="50" charset="-128"/>
              </a:defRPr>
            </a:lvl8pPr>
            <a:lvl9pPr marL="3886200" indent="-228600" defTabSz="898525" eaLnBrk="0" fontAlgn="base" hangingPunct="0">
              <a:spcBef>
                <a:spcPct val="0"/>
              </a:spcBef>
              <a:spcAft>
                <a:spcPct val="0"/>
              </a:spcAft>
              <a:defRPr sz="1600" i="1">
                <a:solidFill>
                  <a:schemeClr val="tx1"/>
                </a:solidFill>
                <a:latin typeface="Arial" charset="0"/>
                <a:ea typeface="Arial Unicode MS" pitchFamily="50" charset="-128"/>
                <a:cs typeface="Arial Unicode MS" pitchFamily="50" charset="-128"/>
              </a:defRPr>
            </a:lvl9pPr>
          </a:lstStyle>
          <a:p>
            <a:pPr algn="r" eaLnBrk="1" hangingPunct="1"/>
            <a:fld id="{5D6A4319-855C-479B-B230-E85D64E5D15A}" type="slidenum">
              <a:rPr lang="ja-JP" altLang="en-US" sz="1100">
                <a:solidFill>
                  <a:srgbClr val="000000"/>
                </a:solidFill>
                <a:latin typeface="Helvetica" pitchFamily="34" charset="0"/>
              </a:rPr>
              <a:pPr algn="r" eaLnBrk="1" hangingPunct="1"/>
              <a:t>7</a:t>
            </a:fld>
            <a:endParaRPr lang="en-US" altLang="ja-JP" sz="1100">
              <a:solidFill>
                <a:srgbClr val="000000"/>
              </a:solidFill>
              <a:latin typeface="Helvetica" pitchFamily="34" charset="0"/>
            </a:endParaRPr>
          </a:p>
        </p:txBody>
      </p:sp>
      <p:sp>
        <p:nvSpPr>
          <p:cNvPr id="54275" name="Rectangle 2"/>
          <p:cNvSpPr>
            <a:spLocks noGrp="1" noRot="1" noChangeAspect="1" noChangeArrowheads="1" noTextEdit="1"/>
          </p:cNvSpPr>
          <p:nvPr>
            <p:ph type="sldImg"/>
          </p:nvPr>
        </p:nvSpPr>
        <p:spPr>
          <a:xfrm>
            <a:off x="779463" y="766763"/>
            <a:ext cx="5546725" cy="3840162"/>
          </a:xfrm>
          <a:ln/>
        </p:spPr>
      </p:sp>
      <p:sp>
        <p:nvSpPr>
          <p:cNvPr id="54276" name="Rectangle 3"/>
          <p:cNvSpPr>
            <a:spLocks noGrp="1" noChangeArrowheads="1"/>
          </p:cNvSpPr>
          <p:nvPr>
            <p:ph type="body" idx="1"/>
          </p:nvPr>
        </p:nvSpPr>
        <p:spPr>
          <a:xfrm>
            <a:off x="1186285" y="4861235"/>
            <a:ext cx="4730077" cy="460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latin typeface="Helvetica" pitchFamily="34" charset="0"/>
              </a:rPr>
              <a:t>Access the Toshiba</a:t>
            </a:r>
            <a:r>
              <a:rPr lang="en-US" altLang="ja-JP" baseline="0" dirty="0" smtClean="0">
                <a:latin typeface="Helvetica" pitchFamily="34" charset="0"/>
              </a:rPr>
              <a:t> homepage as given in the link above, and click on the web simulator link to bring you to the starting page for the Web Simulator. Follow the steps shown above to start registration, agree to the disclaimer, and fill in the necessary information to create your own account!</a:t>
            </a:r>
            <a:endParaRPr lang="ja-JP" altLang="en-US" dirty="0" smtClean="0">
              <a:latin typeface="Helvetica" pitchFamily="34" charset="0"/>
            </a:endParaRPr>
          </a:p>
          <a:p>
            <a:pPr eaLnBrk="1" hangingPunct="1"/>
            <a:endParaRPr lang="ja-JP" altLang="en-US" dirty="0" smtClean="0">
              <a:latin typeface="Helvetic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This will be the first page you will see when</a:t>
            </a:r>
            <a:r>
              <a:rPr kumimoji="1" lang="en-US" altLang="ja-JP" baseline="0" dirty="0" smtClean="0"/>
              <a:t> the Web Simulator is launched. For more information on LDO regulators, please refer to Slide 10, and for Load switch ICs, please refer to Slide 17.</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9</a:t>
            </a:fld>
            <a:endParaRPr lang="en-US" altLang="ja-JP"/>
          </a:p>
        </p:txBody>
      </p:sp>
    </p:spTree>
    <p:extLst>
      <p:ext uri="{BB962C8B-B14F-4D97-AF65-F5344CB8AC3E}">
        <p14:creationId xmlns:p14="http://schemas.microsoft.com/office/powerpoint/2010/main" val="21695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Select</a:t>
            </a:r>
            <a:r>
              <a:rPr kumimoji="1" lang="en-US" altLang="ja-JP" baseline="0" dirty="0" smtClean="0"/>
              <a:t> a suitable LDO regulator by entering the output voltage, followed by the part number depending on the series and package, and then the supply voltage and load current conditions.</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10</a:t>
            </a:fld>
            <a:endParaRPr lang="en-US" altLang="ja-JP"/>
          </a:p>
        </p:txBody>
      </p:sp>
    </p:spTree>
    <p:extLst>
      <p:ext uri="{BB962C8B-B14F-4D97-AF65-F5344CB8AC3E}">
        <p14:creationId xmlns:p14="http://schemas.microsoft.com/office/powerpoint/2010/main" val="335578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The</a:t>
            </a:r>
            <a:r>
              <a:rPr kumimoji="1" lang="en-US" altLang="ja-JP" baseline="0" dirty="0" smtClean="0"/>
              <a:t> next step would require the designer to select various tests results to be simulated using the Web Simulator. The details on each test will be explained in detail in the following slides. At this stage, the designer is able to edit the parameters for each input and output like control voltage and current, capacitance values, load current, etc. This flexibility allows the designer to simulate using conditions similar to their own.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smtClean="0"/>
              <a:t>Slide 12 provides more details on transient response analysis, slides 16 – 19 provide detailed information on simulation for other characteristics like dropout, current limiting characteristics, startup AC characteristics and also quiescent current based on circuit design parameters.</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11</a:t>
            </a:fld>
            <a:endParaRPr lang="en-US" altLang="ja-JP"/>
          </a:p>
        </p:txBody>
      </p:sp>
    </p:spTree>
    <p:extLst>
      <p:ext uri="{BB962C8B-B14F-4D97-AF65-F5344CB8AC3E}">
        <p14:creationId xmlns:p14="http://schemas.microsoft.com/office/powerpoint/2010/main" val="59444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web simulator allows the designer to check transient</a:t>
            </a:r>
            <a:r>
              <a:rPr kumimoji="1" lang="en-US" altLang="ja-JP" baseline="0" dirty="0" smtClean="0"/>
              <a:t> characteristics caused by changing load current conditions which occurs frequently during operation.</a:t>
            </a:r>
            <a:r>
              <a:rPr kumimoji="1" lang="ja-JP" altLang="en-US" baseline="0" dirty="0" smtClean="0"/>
              <a:t> </a:t>
            </a:r>
            <a:r>
              <a:rPr kumimoji="1" lang="en-US" altLang="ja-JP" baseline="0" dirty="0" smtClean="0"/>
              <a:t>This simulation provides both output transient voltage and current simulation, and input transient simulations so designers can simulate the conditions (</a:t>
            </a:r>
            <a:r>
              <a:rPr kumimoji="1" lang="en-US" altLang="ja-JP" baseline="0" dirty="0" err="1" smtClean="0"/>
              <a:t>ie</a:t>
            </a:r>
            <a:r>
              <a:rPr kumimoji="1" lang="en-US" altLang="ja-JP" baseline="0" dirty="0" smtClean="0"/>
              <a:t>. Voltage drop) that will occur, which is crucial to analog designers. The voltage and current curves are superimposed to provide a better understanding of the correlation between the 2.</a:t>
            </a:r>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12</a:t>
            </a:fld>
            <a:endParaRPr lang="en-US" altLang="ja-JP"/>
          </a:p>
        </p:txBody>
      </p:sp>
    </p:spTree>
    <p:extLst>
      <p:ext uri="{BB962C8B-B14F-4D97-AF65-F5344CB8AC3E}">
        <p14:creationId xmlns:p14="http://schemas.microsoft.com/office/powerpoint/2010/main" val="74114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Similarly, simulation can be done</a:t>
            </a:r>
            <a:r>
              <a:rPr kumimoji="1" lang="en-US" altLang="ja-JP" baseline="0" dirty="0" smtClean="0"/>
              <a:t> on load switch ICs by entering the minimum input voltage, followed by the part number depending on the series and package. Make sure to check that the required auxiliary function is support by checking if the respective function has a cross, which means it is supported and no cross, which means it is not supported in that device. The corresponding simulations will differ depending on the supporting features available.</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98F2DAD-B320-4840-B7D4-84A8B2E49A32}" type="slidenum">
              <a:rPr lang="en-US" altLang="ja-JP" smtClean="0"/>
              <a:pPr>
                <a:defRPr/>
              </a:pPr>
              <a:t>13</a:t>
            </a:fld>
            <a:endParaRPr lang="en-US" altLang="ja-JP"/>
          </a:p>
        </p:txBody>
      </p:sp>
    </p:spTree>
    <p:extLst>
      <p:ext uri="{BB962C8B-B14F-4D97-AF65-F5344CB8AC3E}">
        <p14:creationId xmlns:p14="http://schemas.microsoft.com/office/powerpoint/2010/main" val="360282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1163" y="184150"/>
            <a:ext cx="34686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8"/>
          <p:cNvSpPr>
            <a:spLocks noChangeArrowheads="1"/>
          </p:cNvSpPr>
          <p:nvPr/>
        </p:nvSpPr>
        <p:spPr bwMode="auto">
          <a:xfrm>
            <a:off x="1154113" y="6477000"/>
            <a:ext cx="4022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0" hangingPunct="0"/>
            <a:r>
              <a:rPr lang="en-US" altLang="ja-JP" sz="1100" i="0" dirty="0"/>
              <a:t>Copyright </a:t>
            </a:r>
            <a:r>
              <a:rPr lang="en-US" altLang="ja-JP" sz="1100" i="0" dirty="0" smtClean="0"/>
              <a:t>2013, </a:t>
            </a:r>
            <a:r>
              <a:rPr lang="en-US" altLang="ja-JP" sz="1100" i="0" dirty="0"/>
              <a:t>Toshiba Corporation.</a:t>
            </a:r>
          </a:p>
        </p:txBody>
      </p:sp>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1463" y="103188"/>
            <a:ext cx="35893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Line 10"/>
          <p:cNvSpPr>
            <a:spLocks noChangeShapeType="1"/>
          </p:cNvSpPr>
          <p:nvPr/>
        </p:nvSpPr>
        <p:spPr bwMode="auto">
          <a:xfrm>
            <a:off x="0" y="1268413"/>
            <a:ext cx="9906000" cy="0"/>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429059" name="Rectangle 3"/>
          <p:cNvSpPr>
            <a:spLocks noGrp="1" noChangeArrowheads="1"/>
          </p:cNvSpPr>
          <p:nvPr>
            <p:ph type="ctrTitle"/>
          </p:nvPr>
        </p:nvSpPr>
        <p:spPr>
          <a:xfrm>
            <a:off x="1154113" y="1844675"/>
            <a:ext cx="8128000" cy="1331913"/>
          </a:xfrm>
        </p:spPr>
        <p:txBody>
          <a:bodyPr anchor="ctr"/>
          <a:lstStyle>
            <a:lvl1pPr>
              <a:defRPr sz="3800"/>
            </a:lvl1pPr>
          </a:lstStyle>
          <a:p>
            <a:r>
              <a:rPr lang="ja-JP" altLang="en-US"/>
              <a:t>マスタ タイトルの書式設定</a:t>
            </a:r>
          </a:p>
        </p:txBody>
      </p:sp>
      <p:sp>
        <p:nvSpPr>
          <p:cNvPr id="429060" name="Rectangle 4"/>
          <p:cNvSpPr>
            <a:spLocks noGrp="1" noChangeArrowheads="1"/>
          </p:cNvSpPr>
          <p:nvPr>
            <p:ph type="subTitle" idx="1"/>
          </p:nvPr>
        </p:nvSpPr>
        <p:spPr>
          <a:xfrm>
            <a:off x="1154113" y="3176588"/>
            <a:ext cx="8128000" cy="1447800"/>
          </a:xfrm>
        </p:spPr>
        <p:txBody>
          <a:bodyPr/>
          <a:lstStyle>
            <a:lvl1pPr marL="0" indent="0">
              <a:spcAft>
                <a:spcPct val="0"/>
              </a:spcAft>
              <a:buFontTx/>
              <a:buNone/>
              <a:defRPr sz="2300" b="0"/>
            </a:lvl1pPr>
          </a:lstStyle>
          <a:p>
            <a:r>
              <a:rPr lang="ja-JP" altLang="en-US"/>
              <a:t>マスタ サブタイトルの書式設定</a:t>
            </a:r>
          </a:p>
        </p:txBody>
      </p:sp>
      <p:sp>
        <p:nvSpPr>
          <p:cNvPr id="10" name="Rectangle 7"/>
          <p:cNvSpPr>
            <a:spLocks noGrp="1" noChangeArrowheads="1"/>
          </p:cNvSpPr>
          <p:nvPr>
            <p:ph type="sldNum" sz="quarter" idx="12"/>
          </p:nvPr>
        </p:nvSpPr>
        <p:spPr bwMode="hidden">
          <a:xfrm>
            <a:off x="0" y="6477000"/>
            <a:ext cx="1155700" cy="3810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1100" i="0">
                <a:solidFill>
                  <a:srgbClr val="CCCCCC"/>
                </a:solidFill>
                <a:latin typeface="Arial" charset="0"/>
              </a:defRPr>
            </a:lvl1pPr>
          </a:lstStyle>
          <a:p>
            <a:pPr>
              <a:defRPr/>
            </a:pPr>
            <a:fld id="{D98B7245-627F-4ACA-A51C-E93DF2C33E05}" type="slidenum">
              <a:rPr lang="en-US" altLang="ja-JP"/>
              <a:pPr>
                <a:defRPr/>
              </a:pPr>
              <a:t>‹#›</a:t>
            </a:fld>
            <a:endParaRPr lang="en-US" altLang="ja-JP"/>
          </a:p>
        </p:txBody>
      </p:sp>
    </p:spTree>
    <p:extLst>
      <p:ext uri="{BB962C8B-B14F-4D97-AF65-F5344CB8AC3E}">
        <p14:creationId xmlns:p14="http://schemas.microsoft.com/office/powerpoint/2010/main" val="13119328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タイトル 1"/>
          <p:cNvSpPr>
            <a:spLocks noGrp="1"/>
          </p:cNvSpPr>
          <p:nvPr>
            <p:ph type="title"/>
          </p:nvPr>
        </p:nvSpPr>
        <p:spPr>
          <a:xfrm>
            <a:off x="411163" y="63500"/>
            <a:ext cx="9082087" cy="620713"/>
          </a:xfrm>
        </p:spPr>
        <p:txBody>
          <a:bodyPr/>
          <a:lstStyle>
            <a:lvl1pPr>
              <a:defRPr sz="3200"/>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396506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596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6419850"/>
            <a:ext cx="14049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9" name="Rectangle 3"/>
          <p:cNvSpPr>
            <a:spLocks noGrp="1" noChangeArrowheads="1"/>
          </p:cNvSpPr>
          <p:nvPr>
            <p:ph type="title"/>
          </p:nvPr>
        </p:nvSpPr>
        <p:spPr bwMode="auto">
          <a:xfrm>
            <a:off x="411163" y="63500"/>
            <a:ext cx="908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ja-JP" altLang="en-US" dirty="0" smtClean="0"/>
              <a:t>マスタ タイトルの書式設定</a:t>
            </a:r>
          </a:p>
        </p:txBody>
      </p:sp>
      <p:sp>
        <p:nvSpPr>
          <p:cNvPr id="4100" name="Rectangle 4"/>
          <p:cNvSpPr>
            <a:spLocks noGrp="1" noChangeArrowheads="1"/>
          </p:cNvSpPr>
          <p:nvPr>
            <p:ph type="body" idx="1"/>
          </p:nvPr>
        </p:nvSpPr>
        <p:spPr bwMode="auto">
          <a:xfrm>
            <a:off x="412750" y="836613"/>
            <a:ext cx="908050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Line 7"/>
          <p:cNvSpPr>
            <a:spLocks noChangeShapeType="1"/>
          </p:cNvSpPr>
          <p:nvPr/>
        </p:nvSpPr>
        <p:spPr bwMode="auto">
          <a:xfrm>
            <a:off x="0" y="6400800"/>
            <a:ext cx="9906000" cy="0"/>
          </a:xfrm>
          <a:prstGeom prst="line">
            <a:avLst/>
          </a:prstGeom>
          <a:noFill/>
          <a:ln w="1270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pic>
        <p:nvPicPr>
          <p:cNvPr id="410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3" y="6430963"/>
            <a:ext cx="13255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4" name="Rectangle 9"/>
          <p:cNvSpPr>
            <a:spLocks noChangeArrowheads="1"/>
          </p:cNvSpPr>
          <p:nvPr/>
        </p:nvSpPr>
        <p:spPr bwMode="auto">
          <a:xfrm>
            <a:off x="9286081" y="6477000"/>
            <a:ext cx="41433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0" hangingPunct="0">
              <a:tabLst>
                <a:tab pos="568325" algn="ctr"/>
                <a:tab pos="857250" algn="l"/>
                <a:tab pos="1089025" algn="l"/>
              </a:tabLst>
            </a:pPr>
            <a:fld id="{6B5457FE-DA73-4D13-8543-449942906143}" type="slidenum">
              <a:rPr lang="en-US" altLang="ja-JP" sz="1100" b="1" i="0"/>
              <a:pPr algn="r" eaLnBrk="0" hangingPunct="0">
                <a:tabLst>
                  <a:tab pos="568325" algn="ctr"/>
                  <a:tab pos="857250" algn="l"/>
                  <a:tab pos="1089025" algn="l"/>
                </a:tabLst>
              </a:pPr>
              <a:t>‹#›</a:t>
            </a:fld>
            <a:endParaRPr lang="en-US" altLang="ja-JP" sz="1100" b="1" i="0"/>
          </a:p>
        </p:txBody>
      </p:sp>
      <p:sp>
        <p:nvSpPr>
          <p:cNvPr id="4105" name="Line 10"/>
          <p:cNvSpPr>
            <a:spLocks noChangeShapeType="1"/>
          </p:cNvSpPr>
          <p:nvPr/>
        </p:nvSpPr>
        <p:spPr bwMode="auto">
          <a:xfrm>
            <a:off x="412750" y="692150"/>
            <a:ext cx="9080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11" name="フッター プレースホルダー 1"/>
          <p:cNvSpPr txBox="1">
            <a:spLocks/>
          </p:cNvSpPr>
          <p:nvPr/>
        </p:nvSpPr>
        <p:spPr bwMode="auto">
          <a:xfrm>
            <a:off x="3583337" y="6462531"/>
            <a:ext cx="4065588" cy="381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ja-JP"/>
            </a:defPPr>
            <a:lvl1pPr algn="l" rtl="0" eaLnBrk="0" fontAlgn="base" hangingPunct="0">
              <a:spcBef>
                <a:spcPct val="0"/>
              </a:spcBef>
              <a:spcAft>
                <a:spcPct val="0"/>
              </a:spcAft>
              <a:tabLst>
                <a:tab pos="568325" algn="ctr"/>
                <a:tab pos="857250" algn="l"/>
                <a:tab pos="1089025" algn="l"/>
              </a:tabLst>
              <a:defRPr sz="1600" i="1" kern="1200">
                <a:solidFill>
                  <a:schemeClr val="tx1"/>
                </a:solidFill>
                <a:latin typeface="Arial" charset="0"/>
                <a:ea typeface="Arial Unicode MS" pitchFamily="50" charset="-128"/>
                <a:cs typeface="Arial Unicode MS" pitchFamily="50" charset="-128"/>
              </a:defRPr>
            </a:lvl1pPr>
            <a:lvl2pPr marL="742950" indent="-285750" algn="l" rtl="0" eaLnBrk="0" fontAlgn="base" hangingPunct="0">
              <a:spcBef>
                <a:spcPct val="0"/>
              </a:spcBef>
              <a:spcAft>
                <a:spcPct val="0"/>
              </a:spcAft>
              <a:defRPr sz="1600" i="1" kern="1200">
                <a:solidFill>
                  <a:schemeClr val="tx1"/>
                </a:solidFill>
                <a:latin typeface="Arial" charset="0"/>
                <a:ea typeface="Arial Unicode MS" pitchFamily="50" charset="-128"/>
                <a:cs typeface="Arial Unicode MS" pitchFamily="50" charset="-128"/>
              </a:defRPr>
            </a:lvl2pPr>
            <a:lvl3pPr marL="1143000" indent="-228600" algn="l" rtl="0" eaLnBrk="0" fontAlgn="base" hangingPunct="0">
              <a:spcBef>
                <a:spcPct val="0"/>
              </a:spcBef>
              <a:spcAft>
                <a:spcPct val="0"/>
              </a:spcAft>
              <a:defRPr sz="1600" i="1" kern="1200">
                <a:solidFill>
                  <a:schemeClr val="tx1"/>
                </a:solidFill>
                <a:latin typeface="Arial" charset="0"/>
                <a:ea typeface="Arial Unicode MS" pitchFamily="50" charset="-128"/>
                <a:cs typeface="Arial Unicode MS" pitchFamily="50" charset="-128"/>
              </a:defRPr>
            </a:lvl3pPr>
            <a:lvl4pPr marL="1600200" indent="-228600" algn="l" rtl="0" eaLnBrk="0" fontAlgn="base" hangingPunct="0">
              <a:spcBef>
                <a:spcPct val="0"/>
              </a:spcBef>
              <a:spcAft>
                <a:spcPct val="0"/>
              </a:spcAft>
              <a:defRPr sz="1600" i="1" kern="1200">
                <a:solidFill>
                  <a:schemeClr val="tx1"/>
                </a:solidFill>
                <a:latin typeface="Arial" charset="0"/>
                <a:ea typeface="Arial Unicode MS" pitchFamily="50" charset="-128"/>
                <a:cs typeface="Arial Unicode MS" pitchFamily="50" charset="-128"/>
              </a:defRPr>
            </a:lvl4pPr>
            <a:lvl5pPr marL="2057400" indent="-228600" algn="l" rtl="0" eaLnBrk="0" fontAlgn="base" hangingPunct="0">
              <a:spcBef>
                <a:spcPct val="0"/>
              </a:spcBef>
              <a:spcAft>
                <a:spcPct val="0"/>
              </a:spcAft>
              <a:defRPr sz="1600" i="1" kern="1200">
                <a:solidFill>
                  <a:schemeClr val="tx1"/>
                </a:solidFill>
                <a:latin typeface="Arial" charset="0"/>
                <a:ea typeface="Arial Unicode MS" pitchFamily="50" charset="-128"/>
                <a:cs typeface="Arial Unicode MS" pitchFamily="50" charset="-128"/>
              </a:defRPr>
            </a:lvl5pPr>
            <a:lvl6pPr marL="2514600" indent="-228600" algn="l" defTabSz="914400" rtl="0" eaLnBrk="0" fontAlgn="base" latinLnBrk="0" hangingPunct="0">
              <a:spcBef>
                <a:spcPct val="0"/>
              </a:spcBef>
              <a:spcAft>
                <a:spcPct val="0"/>
              </a:spcAft>
              <a:defRPr sz="1600" i="1" kern="1200">
                <a:solidFill>
                  <a:schemeClr val="tx1"/>
                </a:solidFill>
                <a:latin typeface="Arial" charset="0"/>
                <a:ea typeface="Arial Unicode MS" pitchFamily="50" charset="-128"/>
                <a:cs typeface="Arial Unicode MS" pitchFamily="50" charset="-128"/>
              </a:defRPr>
            </a:lvl6pPr>
            <a:lvl7pPr marL="2971800" indent="-228600" algn="l" defTabSz="914400" rtl="0" eaLnBrk="0" fontAlgn="base" latinLnBrk="0" hangingPunct="0">
              <a:spcBef>
                <a:spcPct val="0"/>
              </a:spcBef>
              <a:spcAft>
                <a:spcPct val="0"/>
              </a:spcAft>
              <a:defRPr sz="1600" i="1" kern="1200">
                <a:solidFill>
                  <a:schemeClr val="tx1"/>
                </a:solidFill>
                <a:latin typeface="Arial" charset="0"/>
                <a:ea typeface="Arial Unicode MS" pitchFamily="50" charset="-128"/>
                <a:cs typeface="Arial Unicode MS" pitchFamily="50" charset="-128"/>
              </a:defRPr>
            </a:lvl7pPr>
            <a:lvl8pPr marL="3429000" indent="-228600" algn="l" defTabSz="914400" rtl="0" eaLnBrk="0" fontAlgn="base" latinLnBrk="0" hangingPunct="0">
              <a:spcBef>
                <a:spcPct val="0"/>
              </a:spcBef>
              <a:spcAft>
                <a:spcPct val="0"/>
              </a:spcAft>
              <a:defRPr sz="1600" i="1" kern="1200">
                <a:solidFill>
                  <a:schemeClr val="tx1"/>
                </a:solidFill>
                <a:latin typeface="Arial" charset="0"/>
                <a:ea typeface="Arial Unicode MS" pitchFamily="50" charset="-128"/>
                <a:cs typeface="Arial Unicode MS" pitchFamily="50" charset="-128"/>
              </a:defRPr>
            </a:lvl8pPr>
            <a:lvl9pPr marL="3886200" indent="-228600" algn="l" defTabSz="914400" rtl="0" eaLnBrk="0" fontAlgn="base" latinLnBrk="0" hangingPunct="0">
              <a:spcBef>
                <a:spcPct val="0"/>
              </a:spcBef>
              <a:spcAft>
                <a:spcPct val="0"/>
              </a:spcAft>
              <a:defRPr sz="1600" i="1" kern="1200">
                <a:solidFill>
                  <a:schemeClr val="tx1"/>
                </a:solidFill>
                <a:latin typeface="Arial" charset="0"/>
                <a:ea typeface="Arial Unicode MS" pitchFamily="50" charset="-128"/>
                <a:cs typeface="Arial Unicode MS" pitchFamily="50" charset="-128"/>
              </a:defRPr>
            </a:lvl9pPr>
          </a:lstStyle>
          <a:p>
            <a:pPr algn="r"/>
            <a:r>
              <a:rPr lang="en-US" altLang="ja-JP" sz="1100" i="0" dirty="0" smtClean="0"/>
              <a:t>TOSHIBA Semiconductor &amp; Storage Products Company web site --- www.semicon.toshiba.co.jp/eng/index.html</a:t>
            </a:r>
          </a:p>
        </p:txBody>
      </p:sp>
    </p:spTree>
  </p:cSld>
  <p:clrMap bg1="lt1" tx1="dk1" bg2="lt2" tx2="dk2" accent1="accent1" accent2="accent2" accent3="accent3" accent4="accent4" accent5="accent5" accent6="accent6" hlink="hlink" folHlink="folHlink"/>
  <p:sldLayoutIdLst>
    <p:sldLayoutId id="2147488650" r:id="rId1"/>
    <p:sldLayoutId id="2147488596" r:id="rId2"/>
    <p:sldLayoutId id="2147488652" r:id="rId3"/>
  </p:sldLayoutIdLst>
  <p:hf sldNum="0"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p:titleStyle>
    <p:bodyStyle>
      <a:lvl1pPr marL="287338" indent="-287338" algn="l" rtl="0" eaLnBrk="0" fontAlgn="base" hangingPunct="0">
        <a:spcBef>
          <a:spcPct val="0"/>
        </a:spcBef>
        <a:spcAft>
          <a:spcPct val="25000"/>
        </a:spcAft>
        <a:buChar char="•"/>
        <a:defRPr sz="2400" b="1">
          <a:solidFill>
            <a:schemeClr val="tx1"/>
          </a:solidFill>
          <a:latin typeface="+mn-lt"/>
          <a:ea typeface="+mn-ea"/>
          <a:cs typeface="+mn-cs"/>
        </a:defRPr>
      </a:lvl1pPr>
      <a:lvl2pPr marL="573088" indent="-284163" algn="l" rtl="0" eaLnBrk="0" fontAlgn="base" hangingPunct="0">
        <a:spcBef>
          <a:spcPct val="0"/>
        </a:spcBef>
        <a:spcAft>
          <a:spcPct val="25000"/>
        </a:spcAft>
        <a:buChar char="–"/>
        <a:defRPr sz="2000">
          <a:solidFill>
            <a:schemeClr val="tx1"/>
          </a:solidFill>
          <a:latin typeface="+mn-lt"/>
          <a:ea typeface="+mn-ea"/>
          <a:cs typeface="+mn-cs"/>
        </a:defRPr>
      </a:lvl2pPr>
      <a:lvl3pPr marL="857250" indent="-282575" algn="l" rtl="0" eaLnBrk="0" fontAlgn="base" hangingPunct="0">
        <a:spcBef>
          <a:spcPct val="0"/>
        </a:spcBef>
        <a:spcAft>
          <a:spcPct val="25000"/>
        </a:spcAft>
        <a:buFont typeface="Arial" charset="0"/>
        <a:buChar char="•"/>
        <a:defRPr sz="2000">
          <a:solidFill>
            <a:schemeClr val="tx1"/>
          </a:solidFill>
          <a:latin typeface="+mn-lt"/>
          <a:ea typeface="+mn-ea"/>
          <a:cs typeface="+mn-cs"/>
        </a:defRPr>
      </a:lvl3pPr>
      <a:lvl4pPr marL="1138238" indent="-279400" algn="l" rtl="0" eaLnBrk="0" fontAlgn="base" hangingPunct="0">
        <a:spcBef>
          <a:spcPct val="0"/>
        </a:spcBef>
        <a:spcAft>
          <a:spcPct val="25000"/>
        </a:spcAft>
        <a:buChar char="–"/>
        <a:defRPr sz="2000">
          <a:solidFill>
            <a:schemeClr val="tx1"/>
          </a:solidFill>
          <a:latin typeface="+mn-lt"/>
          <a:ea typeface="+mn-ea"/>
          <a:cs typeface="+mn-cs"/>
        </a:defRPr>
      </a:lvl4pPr>
      <a:lvl5pPr marL="1425575" indent="-284163" algn="l" rtl="0" eaLnBrk="0" fontAlgn="base" hangingPunct="0">
        <a:spcBef>
          <a:spcPct val="0"/>
        </a:spcBef>
        <a:spcAft>
          <a:spcPct val="25000"/>
        </a:spcAft>
        <a:buChar char="•"/>
        <a:defRPr sz="2000">
          <a:solidFill>
            <a:schemeClr val="tx1"/>
          </a:solidFill>
          <a:latin typeface="+mn-lt"/>
          <a:ea typeface="+mn-ea"/>
          <a:cs typeface="+mn-cs"/>
        </a:defRPr>
      </a:lvl5pPr>
      <a:lvl6pPr marL="1882775" indent="-284163" algn="l" rtl="0" fontAlgn="base">
        <a:spcBef>
          <a:spcPct val="0"/>
        </a:spcBef>
        <a:spcAft>
          <a:spcPct val="25000"/>
        </a:spcAft>
        <a:buChar char="•"/>
        <a:defRPr sz="2000">
          <a:solidFill>
            <a:schemeClr val="tx1"/>
          </a:solidFill>
          <a:latin typeface="+mn-lt"/>
          <a:ea typeface="+mn-ea"/>
          <a:cs typeface="+mn-cs"/>
        </a:defRPr>
      </a:lvl6pPr>
      <a:lvl7pPr marL="2339975" indent="-284163" algn="l" rtl="0" fontAlgn="base">
        <a:spcBef>
          <a:spcPct val="0"/>
        </a:spcBef>
        <a:spcAft>
          <a:spcPct val="25000"/>
        </a:spcAft>
        <a:buChar char="•"/>
        <a:defRPr sz="2000">
          <a:solidFill>
            <a:schemeClr val="tx1"/>
          </a:solidFill>
          <a:latin typeface="+mn-lt"/>
          <a:ea typeface="+mn-ea"/>
          <a:cs typeface="+mn-cs"/>
        </a:defRPr>
      </a:lvl7pPr>
      <a:lvl8pPr marL="2797175" indent="-284163" algn="l" rtl="0" fontAlgn="base">
        <a:spcBef>
          <a:spcPct val="0"/>
        </a:spcBef>
        <a:spcAft>
          <a:spcPct val="25000"/>
        </a:spcAft>
        <a:buChar char="•"/>
        <a:defRPr sz="2000">
          <a:solidFill>
            <a:schemeClr val="tx1"/>
          </a:solidFill>
          <a:latin typeface="+mn-lt"/>
          <a:ea typeface="+mn-ea"/>
          <a:cs typeface="+mn-cs"/>
        </a:defRPr>
      </a:lvl8pPr>
      <a:lvl9pPr marL="3254375" indent="-284163" algn="l" rtl="0" fontAlgn="base">
        <a:spcBef>
          <a:spcPct val="0"/>
        </a:spcBef>
        <a:spcAft>
          <a:spcPct val="25000"/>
        </a:spcAft>
        <a:buChar char="•"/>
        <a:defRPr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379413" y="1509713"/>
            <a:ext cx="8940800" cy="3090862"/>
          </a:xfrm>
        </p:spPr>
        <p:txBody>
          <a:bodyPr anchor="t"/>
          <a:lstStyle/>
          <a:p>
            <a:pPr eaLnBrk="1" hangingPunct="1"/>
            <a:r>
              <a:rPr lang="en-US" altLang="ja-JP" sz="4800" b="1" dirty="0" smtClean="0"/>
              <a:t>Web Simulator</a:t>
            </a:r>
            <a:r>
              <a:rPr lang="en-US" altLang="ja-JP" sz="3200" b="1" dirty="0" smtClean="0"/>
              <a:t>, </a:t>
            </a:r>
            <a:br>
              <a:rPr lang="en-US" altLang="ja-JP" sz="3200" b="1" dirty="0" smtClean="0"/>
            </a:br>
            <a:r>
              <a:rPr lang="en-US" altLang="ja-JP" sz="3200" b="1" dirty="0" smtClean="0"/>
              <a:t>for LDO and Load-Switch-IC </a:t>
            </a:r>
            <a:br>
              <a:rPr lang="en-US" altLang="ja-JP" sz="3200" b="1" dirty="0" smtClean="0"/>
            </a:br>
            <a:r>
              <a:rPr lang="en-US" altLang="ja-JP" sz="3200" b="1" dirty="0" smtClean="0"/>
              <a:t>Introduction and How to use</a:t>
            </a:r>
          </a:p>
        </p:txBody>
      </p:sp>
      <p:sp>
        <p:nvSpPr>
          <p:cNvPr id="3" name="Rectangle 2"/>
          <p:cNvSpPr txBox="1">
            <a:spLocks noChangeArrowheads="1"/>
          </p:cNvSpPr>
          <p:nvPr/>
        </p:nvSpPr>
        <p:spPr bwMode="auto">
          <a:xfrm>
            <a:off x="379413" y="5616624"/>
            <a:ext cx="8940800"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8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r" eaLnBrk="1" hangingPunct="1"/>
            <a:r>
              <a:rPr lang="en-US" altLang="ja-JP" sz="2400" i="0" dirty="0" smtClean="0"/>
              <a:t>July 2013</a:t>
            </a:r>
          </a:p>
        </p:txBody>
      </p:sp>
    </p:spTree>
    <p:extLst>
      <p:ext uri="{BB962C8B-B14F-4D97-AF65-F5344CB8AC3E}">
        <p14:creationId xmlns:p14="http://schemas.microsoft.com/office/powerpoint/2010/main" val="177352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10" y="1238536"/>
            <a:ext cx="3991603" cy="2910544"/>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4" name="正方形/長方形 3"/>
          <p:cNvSpPr/>
          <p:nvPr/>
        </p:nvSpPr>
        <p:spPr>
          <a:xfrm>
            <a:off x="452500" y="152636"/>
            <a:ext cx="9453500" cy="584775"/>
          </a:xfrm>
          <a:prstGeom prst="rect">
            <a:avLst/>
          </a:prstGeom>
        </p:spPr>
        <p:txBody>
          <a:bodyPr wrap="square">
            <a:spAutoFit/>
          </a:bodyPr>
          <a:lstStyle/>
          <a:p>
            <a:pPr defTabSz="912813">
              <a:defRPr/>
            </a:pPr>
            <a:r>
              <a:rPr lang="en-US" altLang="ja-JP" sz="3200" i="0" dirty="0" smtClean="0">
                <a:solidFill>
                  <a:srgbClr val="000000"/>
                </a:solidFill>
                <a:ea typeface="HG丸ｺﾞｼｯｸM-PRO" pitchFamily="50" charset="-128"/>
              </a:rPr>
              <a:t>How to use the Simulator -2 LDO, Beginning</a:t>
            </a:r>
            <a:endParaRPr lang="en-US" altLang="ja-JP" sz="3200" i="0" dirty="0">
              <a:solidFill>
                <a:srgbClr val="000000"/>
              </a:solidFill>
              <a:ea typeface="HG丸ｺﾞｼｯｸM-PRO" pitchFamily="50" charset="-128"/>
            </a:endParaRPr>
          </a:p>
        </p:txBody>
      </p:sp>
      <p:sp>
        <p:nvSpPr>
          <p:cNvPr id="11" name="正方形/長方形 10"/>
          <p:cNvSpPr/>
          <p:nvPr/>
        </p:nvSpPr>
        <p:spPr>
          <a:xfrm>
            <a:off x="452500" y="771124"/>
            <a:ext cx="4212468" cy="461665"/>
          </a:xfrm>
          <a:prstGeom prst="rect">
            <a:avLst/>
          </a:prstGeom>
        </p:spPr>
        <p:txBody>
          <a:bodyPr wrap="square">
            <a:spAutoFit/>
          </a:bodyPr>
          <a:lstStyle/>
          <a:p>
            <a:pPr defTabSz="912813">
              <a:defRPr/>
            </a:pPr>
            <a:r>
              <a:rPr lang="en-US" altLang="ja-JP" sz="2400" i="0" dirty="0" smtClean="0">
                <a:solidFill>
                  <a:srgbClr val="000000"/>
                </a:solidFill>
                <a:ea typeface="HG丸ｺﾞｼｯｸM-PRO" pitchFamily="50" charset="-128"/>
              </a:rPr>
              <a:t>1</a:t>
            </a:r>
            <a:r>
              <a:rPr lang="en-US" altLang="ja-JP" sz="2400" i="0" baseline="30000" dirty="0" smtClean="0">
                <a:solidFill>
                  <a:srgbClr val="000000"/>
                </a:solidFill>
                <a:ea typeface="HG丸ｺﾞｼｯｸM-PRO" pitchFamily="50" charset="-128"/>
              </a:rPr>
              <a:t>st</a:t>
            </a:r>
            <a:r>
              <a:rPr lang="en-US" altLang="ja-JP" sz="2400" i="0" dirty="0" smtClean="0">
                <a:solidFill>
                  <a:srgbClr val="000000"/>
                </a:solidFill>
                <a:ea typeface="HG丸ｺﾞｼｯｸM-PRO" pitchFamily="50" charset="-128"/>
              </a:rPr>
              <a:t>: Input the output voltage</a:t>
            </a:r>
            <a:endParaRPr lang="en-US" altLang="ja-JP" sz="2400" i="0" dirty="0">
              <a:solidFill>
                <a:srgbClr val="000000"/>
              </a:solidFill>
              <a:ea typeface="HG丸ｺﾞｼｯｸM-PRO" pitchFamily="50" charset="-128"/>
            </a:endParaRPr>
          </a:p>
        </p:txBody>
      </p:sp>
      <p:sp>
        <p:nvSpPr>
          <p:cNvPr id="12" name="正方形/長方形 11"/>
          <p:cNvSpPr/>
          <p:nvPr/>
        </p:nvSpPr>
        <p:spPr bwMode="auto">
          <a:xfrm>
            <a:off x="524508" y="1810306"/>
            <a:ext cx="1116124" cy="324036"/>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106" y="1196752"/>
            <a:ext cx="4008127" cy="1997768"/>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14" name="正方形/長方形 13"/>
          <p:cNvSpPr/>
          <p:nvPr/>
        </p:nvSpPr>
        <p:spPr>
          <a:xfrm>
            <a:off x="5172094" y="771124"/>
            <a:ext cx="4212468" cy="461665"/>
          </a:xfrm>
          <a:prstGeom prst="rect">
            <a:avLst/>
          </a:prstGeom>
        </p:spPr>
        <p:txBody>
          <a:bodyPr wrap="square">
            <a:spAutoFit/>
          </a:bodyPr>
          <a:lstStyle/>
          <a:p>
            <a:pPr defTabSz="912813">
              <a:defRPr/>
            </a:pPr>
            <a:r>
              <a:rPr lang="en-US" altLang="ja-JP" sz="2400" i="0" dirty="0" smtClean="0">
                <a:solidFill>
                  <a:srgbClr val="000000"/>
                </a:solidFill>
                <a:ea typeface="HG丸ｺﾞｼｯｸM-PRO" pitchFamily="50" charset="-128"/>
              </a:rPr>
              <a:t>2</a:t>
            </a:r>
            <a:r>
              <a:rPr lang="en-US" altLang="ja-JP" sz="2400" i="0" baseline="30000" dirty="0" smtClean="0">
                <a:solidFill>
                  <a:srgbClr val="000000"/>
                </a:solidFill>
                <a:ea typeface="HG丸ｺﾞｼｯｸM-PRO" pitchFamily="50" charset="-128"/>
              </a:rPr>
              <a:t>nd</a:t>
            </a:r>
            <a:r>
              <a:rPr lang="en-US" altLang="ja-JP" sz="2400" i="0" dirty="0" smtClean="0">
                <a:solidFill>
                  <a:srgbClr val="000000"/>
                </a:solidFill>
                <a:ea typeface="HG丸ｺﾞｼｯｸM-PRO" pitchFamily="50" charset="-128"/>
              </a:rPr>
              <a:t>: Select the part number</a:t>
            </a:r>
            <a:endParaRPr lang="en-US" altLang="ja-JP" sz="2400" i="0" dirty="0">
              <a:solidFill>
                <a:srgbClr val="000000"/>
              </a:solidFill>
              <a:ea typeface="HG丸ｺﾞｼｯｸM-PRO" pitchFamily="50" charset="-128"/>
            </a:endParaRPr>
          </a:p>
        </p:txBody>
      </p:sp>
      <p:sp>
        <p:nvSpPr>
          <p:cNvPr id="18" name="正方形/長方形 17"/>
          <p:cNvSpPr/>
          <p:nvPr/>
        </p:nvSpPr>
        <p:spPr bwMode="auto">
          <a:xfrm>
            <a:off x="8927535" y="2407243"/>
            <a:ext cx="273937" cy="592662"/>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577" y="4178697"/>
            <a:ext cx="4136985" cy="2160240"/>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21" name="正方形/長方形 20"/>
          <p:cNvSpPr/>
          <p:nvPr/>
        </p:nvSpPr>
        <p:spPr>
          <a:xfrm>
            <a:off x="5209835" y="3717032"/>
            <a:ext cx="4212468" cy="461665"/>
          </a:xfrm>
          <a:prstGeom prst="rect">
            <a:avLst/>
          </a:prstGeom>
        </p:spPr>
        <p:txBody>
          <a:bodyPr wrap="square">
            <a:spAutoFit/>
          </a:bodyPr>
          <a:lstStyle/>
          <a:p>
            <a:pPr defTabSz="912813">
              <a:defRPr/>
            </a:pPr>
            <a:r>
              <a:rPr lang="en-US" altLang="ja-JP" sz="2400" i="0" dirty="0" smtClean="0">
                <a:solidFill>
                  <a:srgbClr val="000000"/>
                </a:solidFill>
                <a:ea typeface="HG丸ｺﾞｼｯｸM-PRO" pitchFamily="50" charset="-128"/>
              </a:rPr>
              <a:t>3</a:t>
            </a:r>
            <a:r>
              <a:rPr lang="en-US" altLang="ja-JP" sz="2400" i="0" baseline="30000" dirty="0" smtClean="0">
                <a:solidFill>
                  <a:srgbClr val="000000"/>
                </a:solidFill>
                <a:ea typeface="HG丸ｺﾞｼｯｸM-PRO" pitchFamily="50" charset="-128"/>
              </a:rPr>
              <a:t>rd</a:t>
            </a:r>
            <a:r>
              <a:rPr lang="en-US" altLang="ja-JP" sz="2400" i="0" dirty="0" smtClean="0">
                <a:solidFill>
                  <a:srgbClr val="000000"/>
                </a:solidFill>
                <a:ea typeface="HG丸ｺﾞｼｯｸM-PRO" pitchFamily="50" charset="-128"/>
              </a:rPr>
              <a:t>: Input conditions</a:t>
            </a:r>
            <a:endParaRPr lang="en-US" altLang="ja-JP" sz="2400" i="0" dirty="0">
              <a:solidFill>
                <a:srgbClr val="000000"/>
              </a:solidFill>
              <a:ea typeface="HG丸ｺﾞｼｯｸM-PRO" pitchFamily="50" charset="-128"/>
            </a:endParaRPr>
          </a:p>
        </p:txBody>
      </p:sp>
      <p:sp>
        <p:nvSpPr>
          <p:cNvPr id="22" name="正方形/長方形 21"/>
          <p:cNvSpPr/>
          <p:nvPr/>
        </p:nvSpPr>
        <p:spPr bwMode="auto">
          <a:xfrm>
            <a:off x="5280106" y="4934781"/>
            <a:ext cx="2121166" cy="972108"/>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2" name="右矢印 1"/>
          <p:cNvSpPr/>
          <p:nvPr/>
        </p:nvSpPr>
        <p:spPr bwMode="auto">
          <a:xfrm>
            <a:off x="4664968" y="2134342"/>
            <a:ext cx="544867" cy="728379"/>
          </a:xfrm>
          <a:prstGeom prst="rightArrow">
            <a:avLst/>
          </a:prstGeom>
          <a:solidFill>
            <a:srgbClr val="0000FF"/>
          </a:solidFill>
          <a:ln w="9525" cap="flat" cmpd="sng" algn="ctr">
            <a:noFill/>
            <a:prstDash val="solid"/>
            <a:round/>
            <a:headEnd type="none" w="med" len="med"/>
            <a:tailEnd type="none" w="med" len="med"/>
          </a:ln>
          <a:effectLst/>
        </p:spPr>
        <p:txBody>
          <a:bodyPr vert="horz" wrap="none" lIns="18000" tIns="18000" rIns="18000" bIns="18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dirty="0" smtClean="0">
              <a:ln>
                <a:noFill/>
              </a:ln>
              <a:solidFill>
                <a:schemeClr val="tx1"/>
              </a:solidFill>
              <a:effectLst/>
              <a:latin typeface="+mn-lt"/>
              <a:ea typeface="+mn-ea"/>
            </a:endParaRPr>
          </a:p>
        </p:txBody>
      </p:sp>
      <p:sp>
        <p:nvSpPr>
          <p:cNvPr id="15" name="右矢印 14"/>
          <p:cNvSpPr/>
          <p:nvPr/>
        </p:nvSpPr>
        <p:spPr bwMode="auto">
          <a:xfrm rot="5400000">
            <a:off x="6609184" y="3229232"/>
            <a:ext cx="544867" cy="728379"/>
          </a:xfrm>
          <a:prstGeom prst="rightArrow">
            <a:avLst/>
          </a:prstGeom>
          <a:solidFill>
            <a:srgbClr val="0000FF"/>
          </a:solidFill>
          <a:ln w="9525" cap="flat" cmpd="sng" algn="ctr">
            <a:noFill/>
            <a:prstDash val="solid"/>
            <a:round/>
            <a:headEnd type="none" w="med" len="med"/>
            <a:tailEnd type="none" w="med" len="med"/>
          </a:ln>
          <a:effectLst/>
        </p:spPr>
        <p:txBody>
          <a:bodyPr vert="horz" wrap="none" lIns="18000" tIns="18000" rIns="18000" bIns="18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dirty="0" smtClean="0">
              <a:ln>
                <a:noFill/>
              </a:ln>
              <a:solidFill>
                <a:schemeClr val="tx1"/>
              </a:solidFill>
              <a:effectLst/>
              <a:latin typeface="+mn-lt"/>
              <a:ea typeface="+mn-ea"/>
            </a:endParaRPr>
          </a:p>
        </p:txBody>
      </p:sp>
      <p:sp>
        <p:nvSpPr>
          <p:cNvPr id="16" name="正方形/長方形 15"/>
          <p:cNvSpPr/>
          <p:nvPr/>
        </p:nvSpPr>
        <p:spPr bwMode="auto">
          <a:xfrm>
            <a:off x="8337376" y="5906888"/>
            <a:ext cx="950857" cy="296331"/>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Tree>
    <p:extLst>
      <p:ext uri="{BB962C8B-B14F-4D97-AF65-F5344CB8AC3E}">
        <p14:creationId xmlns:p14="http://schemas.microsoft.com/office/powerpoint/2010/main" val="349310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2500" y="152636"/>
            <a:ext cx="9453500" cy="584775"/>
          </a:xfrm>
          <a:prstGeom prst="rect">
            <a:avLst/>
          </a:prstGeom>
        </p:spPr>
        <p:txBody>
          <a:bodyPr wrap="square">
            <a:spAutoFit/>
          </a:bodyPr>
          <a:lstStyle/>
          <a:p>
            <a:pPr defTabSz="912813">
              <a:defRPr/>
            </a:pPr>
            <a:r>
              <a:rPr lang="en-US" altLang="ja-JP" sz="3200" i="0" dirty="0" smtClean="0">
                <a:solidFill>
                  <a:srgbClr val="000000"/>
                </a:solidFill>
                <a:ea typeface="HG丸ｺﾞｼｯｸM-PRO" pitchFamily="50" charset="-128"/>
              </a:rPr>
              <a:t>How to use the Simulator -2 LDO, Circuit setting</a:t>
            </a:r>
            <a:endParaRPr lang="en-US" altLang="ja-JP" sz="3200" i="0" dirty="0">
              <a:solidFill>
                <a:srgbClr val="000000"/>
              </a:solidFill>
              <a:ea typeface="HG丸ｺﾞｼｯｸM-PRO" pitchFamily="50" charset="-128"/>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704" y="946280"/>
            <a:ext cx="7212211" cy="482298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pic>
      <p:sp>
        <p:nvSpPr>
          <p:cNvPr id="16" name="タイトル 1"/>
          <p:cNvSpPr txBox="1">
            <a:spLocks/>
          </p:cNvSpPr>
          <p:nvPr/>
        </p:nvSpPr>
        <p:spPr bwMode="auto">
          <a:xfrm>
            <a:off x="4196916" y="3117362"/>
            <a:ext cx="4896544" cy="565222"/>
          </a:xfrm>
          <a:prstGeom prst="rect">
            <a:avLst/>
          </a:prstGeom>
          <a:solidFill>
            <a:srgbClr val="0000FF"/>
          </a:solidFill>
          <a:ln>
            <a:noFill/>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1800" b="1" i="0" dirty="0" smtClean="0">
                <a:solidFill>
                  <a:schemeClr val="bg1"/>
                </a:solidFill>
              </a:rPr>
              <a:t>Input detailed conditions as below,</a:t>
            </a:r>
          </a:p>
          <a:p>
            <a:pPr algn="ctr"/>
            <a:r>
              <a:rPr kumimoji="1" lang="en-US" altLang="ja-JP" sz="1800" b="1" i="0" dirty="0" smtClean="0">
                <a:solidFill>
                  <a:schemeClr val="bg1"/>
                </a:solidFill>
              </a:rPr>
              <a:t>using preferred circuit conditions</a:t>
            </a:r>
            <a:endParaRPr kumimoji="1" lang="ja-JP" altLang="en-US" sz="1800" b="1" i="0" dirty="0" smtClean="0">
              <a:solidFill>
                <a:schemeClr val="bg1"/>
              </a:solidFill>
            </a:endParaRPr>
          </a:p>
        </p:txBody>
      </p:sp>
      <p:sp>
        <p:nvSpPr>
          <p:cNvPr id="24" name="四角形吹き出し 23"/>
          <p:cNvSpPr/>
          <p:nvPr/>
        </p:nvSpPr>
        <p:spPr bwMode="auto">
          <a:xfrm>
            <a:off x="344488" y="3682584"/>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slide18</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26" name="四角形吹き出し 25"/>
          <p:cNvSpPr/>
          <p:nvPr/>
        </p:nvSpPr>
        <p:spPr bwMode="auto">
          <a:xfrm>
            <a:off x="344488" y="2314432"/>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slide12</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27" name="四角形吹き出し 26"/>
          <p:cNvSpPr/>
          <p:nvPr/>
        </p:nvSpPr>
        <p:spPr bwMode="auto">
          <a:xfrm>
            <a:off x="344488" y="2865335"/>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slide16</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28" name="四角形吹き出し 27"/>
          <p:cNvSpPr/>
          <p:nvPr/>
        </p:nvSpPr>
        <p:spPr bwMode="auto">
          <a:xfrm>
            <a:off x="344488" y="3134006"/>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slide17</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29" name="四角形吹き出し 28"/>
          <p:cNvSpPr/>
          <p:nvPr/>
        </p:nvSpPr>
        <p:spPr bwMode="auto">
          <a:xfrm>
            <a:off x="344488" y="3397831"/>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slide17</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30" name="四角形吹き出し 29"/>
          <p:cNvSpPr/>
          <p:nvPr/>
        </p:nvSpPr>
        <p:spPr bwMode="auto">
          <a:xfrm>
            <a:off x="344488" y="3962355"/>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slide19</a:t>
            </a:r>
            <a:endParaRPr kumimoji="0" lang="ja-JP" altLang="en-US" sz="2000" b="1" i="0" u="none" strike="noStrike" cap="none" normalizeH="0" baseline="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013554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52500" y="152636"/>
            <a:ext cx="9453500"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LDO, Transient analysis</a:t>
            </a:r>
            <a:endParaRPr lang="en-US" altLang="ja-JP" sz="2800" i="0" dirty="0">
              <a:solidFill>
                <a:srgbClr val="000000"/>
              </a:solidFill>
              <a:ea typeface="HG丸ｺﾞｼｯｸM-PRO" pitchFamily="50" charset="-12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87" y="813303"/>
            <a:ext cx="8248023" cy="4712222"/>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pic>
      <p:cxnSp>
        <p:nvCxnSpPr>
          <p:cNvPr id="5" name="直線コネクタ 4"/>
          <p:cNvCxnSpPr/>
          <p:nvPr/>
        </p:nvCxnSpPr>
        <p:spPr bwMode="auto">
          <a:xfrm>
            <a:off x="2970349" y="3847169"/>
            <a:ext cx="1291006" cy="0"/>
          </a:xfrm>
          <a:prstGeom prst="line">
            <a:avLst/>
          </a:prstGeom>
          <a:ln>
            <a:solidFill>
              <a:srgbClr val="0000FF"/>
            </a:solidFill>
            <a:prstDash val="sysDash"/>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8" name="タイトル 1"/>
          <p:cNvSpPr txBox="1">
            <a:spLocks/>
          </p:cNvSpPr>
          <p:nvPr/>
        </p:nvSpPr>
        <p:spPr bwMode="auto">
          <a:xfrm>
            <a:off x="2970349" y="3140968"/>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smtClean="0">
                <a:solidFill>
                  <a:srgbClr val="0000FF"/>
                </a:solidFill>
              </a:rPr>
              <a:t>Heavy</a:t>
            </a:r>
            <a:br>
              <a:rPr kumimoji="1" lang="en-US" altLang="ja-JP" sz="2400" b="1" i="0" dirty="0" smtClean="0">
                <a:solidFill>
                  <a:srgbClr val="0000FF"/>
                </a:solidFill>
              </a:rPr>
            </a:br>
            <a:r>
              <a:rPr kumimoji="1" lang="en-US" altLang="ja-JP" sz="2400" b="1" i="0" dirty="0" smtClean="0">
                <a:solidFill>
                  <a:srgbClr val="0000FF"/>
                </a:solidFill>
              </a:rPr>
              <a:t> load</a:t>
            </a:r>
            <a:endParaRPr kumimoji="1" lang="ja-JP" altLang="en-US" sz="2400" b="1" i="0" dirty="0" smtClean="0">
              <a:solidFill>
                <a:srgbClr val="0000FF"/>
              </a:solidFill>
            </a:endParaRPr>
          </a:p>
        </p:txBody>
      </p:sp>
      <p:cxnSp>
        <p:nvCxnSpPr>
          <p:cNvPr id="9" name="直線コネクタ 8"/>
          <p:cNvCxnSpPr/>
          <p:nvPr/>
        </p:nvCxnSpPr>
        <p:spPr bwMode="auto">
          <a:xfrm>
            <a:off x="4261355" y="3847169"/>
            <a:ext cx="3292064" cy="0"/>
          </a:xfrm>
          <a:prstGeom prst="line">
            <a:avLst/>
          </a:prstGeom>
          <a:ln>
            <a:solidFill>
              <a:srgbClr val="0000FF"/>
            </a:solidFill>
            <a:prstDash val="soli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0" name="タイトル 1"/>
          <p:cNvSpPr txBox="1">
            <a:spLocks/>
          </p:cNvSpPr>
          <p:nvPr/>
        </p:nvSpPr>
        <p:spPr bwMode="auto">
          <a:xfrm>
            <a:off x="4261355" y="3140968"/>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smtClean="0">
                <a:solidFill>
                  <a:srgbClr val="0000FF"/>
                </a:solidFill>
              </a:rPr>
              <a:t>Light</a:t>
            </a:r>
            <a:br>
              <a:rPr kumimoji="1" lang="en-US" altLang="ja-JP" sz="2400" b="1" i="0" dirty="0" smtClean="0">
                <a:solidFill>
                  <a:srgbClr val="0000FF"/>
                </a:solidFill>
              </a:rPr>
            </a:br>
            <a:r>
              <a:rPr kumimoji="1" lang="en-US" altLang="ja-JP" sz="2400" b="1" i="0" dirty="0" smtClean="0">
                <a:solidFill>
                  <a:srgbClr val="0000FF"/>
                </a:solidFill>
              </a:rPr>
              <a:t> load</a:t>
            </a:r>
            <a:endParaRPr kumimoji="1" lang="ja-JP" altLang="en-US" sz="2400" b="1" i="0" dirty="0" smtClean="0">
              <a:solidFill>
                <a:srgbClr val="0000FF"/>
              </a:solidFill>
            </a:endParaRPr>
          </a:p>
        </p:txBody>
      </p:sp>
      <p:cxnSp>
        <p:nvCxnSpPr>
          <p:cNvPr id="12" name="直線コネクタ 11"/>
          <p:cNvCxnSpPr/>
          <p:nvPr/>
        </p:nvCxnSpPr>
        <p:spPr bwMode="auto">
          <a:xfrm>
            <a:off x="2260297" y="3847169"/>
            <a:ext cx="710053" cy="0"/>
          </a:xfrm>
          <a:prstGeom prst="line">
            <a:avLst/>
          </a:prstGeom>
          <a:ln>
            <a:solidFill>
              <a:srgbClr val="0000FF"/>
            </a:solidFill>
            <a:prstDash val="soli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5" name="四角形吹き出し 14"/>
          <p:cNvSpPr/>
          <p:nvPr/>
        </p:nvSpPr>
        <p:spPr bwMode="auto">
          <a:xfrm>
            <a:off x="826878" y="4105371"/>
            <a:ext cx="898985" cy="516403"/>
          </a:xfrm>
          <a:prstGeom prst="wedgeRectCallout">
            <a:avLst>
              <a:gd name="adj1" fmla="val 46077"/>
              <a:gd name="adj2" fmla="val -9957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Voltage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6" name="四角形吹き出し 15"/>
          <p:cNvSpPr/>
          <p:nvPr/>
        </p:nvSpPr>
        <p:spPr bwMode="auto">
          <a:xfrm>
            <a:off x="2165830" y="4105371"/>
            <a:ext cx="898985" cy="516403"/>
          </a:xfrm>
          <a:prstGeom prst="wedgeRectCallout">
            <a:avLst>
              <a:gd name="adj1" fmla="val -51752"/>
              <a:gd name="adj2" fmla="val -104537"/>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Current</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9" name="四角形吹き出し 18"/>
          <p:cNvSpPr/>
          <p:nvPr/>
        </p:nvSpPr>
        <p:spPr bwMode="auto">
          <a:xfrm>
            <a:off x="4612025" y="877857"/>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T2</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0" name="四角形吹き出し 19"/>
          <p:cNvSpPr/>
          <p:nvPr/>
        </p:nvSpPr>
        <p:spPr bwMode="auto">
          <a:xfrm>
            <a:off x="3612210" y="877857"/>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T1</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3" name="四角形吹き出し 22"/>
          <p:cNvSpPr/>
          <p:nvPr/>
        </p:nvSpPr>
        <p:spPr bwMode="auto">
          <a:xfrm>
            <a:off x="5760916" y="1550635"/>
            <a:ext cx="1964392" cy="516403"/>
          </a:xfrm>
          <a:prstGeom prst="wedgeRectCallout">
            <a:avLst>
              <a:gd name="adj1" fmla="val -78064"/>
              <a:gd name="adj2" fmla="val 14074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Voltage and Current</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curves on same graph</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6" name="タイトル 1"/>
          <p:cNvSpPr txBox="1">
            <a:spLocks/>
          </p:cNvSpPr>
          <p:nvPr/>
        </p:nvSpPr>
        <p:spPr bwMode="auto">
          <a:xfrm>
            <a:off x="148898" y="5625244"/>
            <a:ext cx="93406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You can see the Transient-waveform, </a:t>
            </a:r>
          </a:p>
          <a:p>
            <a:r>
              <a:rPr kumimoji="1" lang="en-US" altLang="ja-JP" sz="2400" b="1" i="0" dirty="0" smtClean="0">
                <a:solidFill>
                  <a:srgbClr val="0000FF"/>
                </a:solidFill>
              </a:rPr>
              <a:t>  caused by load current changing </a:t>
            </a:r>
            <a:endParaRPr kumimoji="1" lang="ja-JP" altLang="en-US" sz="2400" b="1" i="0" dirty="0" smtClean="0">
              <a:solidFill>
                <a:srgbClr val="0000FF"/>
              </a:solidFill>
            </a:endParaRPr>
          </a:p>
        </p:txBody>
      </p:sp>
      <p:sp>
        <p:nvSpPr>
          <p:cNvPr id="18" name="四角形吹き出し 17"/>
          <p:cNvSpPr/>
          <p:nvPr/>
        </p:nvSpPr>
        <p:spPr bwMode="auto">
          <a:xfrm>
            <a:off x="4073230" y="5094009"/>
            <a:ext cx="2697655" cy="516403"/>
          </a:xfrm>
          <a:prstGeom prst="wedgeRectCallout">
            <a:avLst>
              <a:gd name="adj1" fmla="val -57066"/>
              <a:gd name="adj2" fmla="val -7256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T1, T2 value</a:t>
            </a:r>
            <a:endParaRPr kumimoji="0" lang="ja-JP" altLang="en-US" sz="1400" b="1" i="0" u="none" strike="noStrike" cap="none" normalizeH="0" baseline="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075082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77" y="2024844"/>
            <a:ext cx="7963805" cy="4299119"/>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4" name="正方形/長方形 3"/>
          <p:cNvSpPr/>
          <p:nvPr/>
        </p:nvSpPr>
        <p:spPr>
          <a:xfrm>
            <a:off x="452500" y="152636"/>
            <a:ext cx="9453500"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Load Switch, Beginning</a:t>
            </a:r>
            <a:endParaRPr lang="en-US" altLang="ja-JP" sz="2800" i="0" dirty="0">
              <a:solidFill>
                <a:srgbClr val="000000"/>
              </a:solidFill>
              <a:ea typeface="HG丸ｺﾞｼｯｸM-PRO" pitchFamily="50" charset="-128"/>
            </a:endParaRPr>
          </a:p>
        </p:txBody>
      </p:sp>
      <p:sp>
        <p:nvSpPr>
          <p:cNvPr id="11" name="正方形/長方形 10"/>
          <p:cNvSpPr/>
          <p:nvPr/>
        </p:nvSpPr>
        <p:spPr>
          <a:xfrm>
            <a:off x="452500" y="771124"/>
            <a:ext cx="4212468" cy="461665"/>
          </a:xfrm>
          <a:prstGeom prst="rect">
            <a:avLst/>
          </a:prstGeom>
        </p:spPr>
        <p:txBody>
          <a:bodyPr wrap="square">
            <a:spAutoFit/>
          </a:bodyPr>
          <a:lstStyle/>
          <a:p>
            <a:pPr defTabSz="912813">
              <a:defRPr/>
            </a:pPr>
            <a:r>
              <a:rPr lang="en-US" altLang="ja-JP" sz="2400" i="0" dirty="0" smtClean="0">
                <a:solidFill>
                  <a:srgbClr val="000000"/>
                </a:solidFill>
                <a:ea typeface="HG丸ｺﾞｼｯｸM-PRO" pitchFamily="50" charset="-128"/>
              </a:rPr>
              <a:t>1</a:t>
            </a:r>
            <a:r>
              <a:rPr lang="en-US" altLang="ja-JP" sz="2400" i="0" baseline="30000" dirty="0" smtClean="0">
                <a:solidFill>
                  <a:srgbClr val="000000"/>
                </a:solidFill>
                <a:ea typeface="HG丸ｺﾞｼｯｸM-PRO" pitchFamily="50" charset="-128"/>
              </a:rPr>
              <a:t>st</a:t>
            </a:r>
            <a:r>
              <a:rPr lang="en-US" altLang="ja-JP" sz="2400" i="0" dirty="0" smtClean="0">
                <a:solidFill>
                  <a:srgbClr val="000000"/>
                </a:solidFill>
                <a:ea typeface="HG丸ｺﾞｼｯｸM-PRO" pitchFamily="50" charset="-128"/>
              </a:rPr>
              <a:t>: Input condition</a:t>
            </a:r>
            <a:endParaRPr lang="en-US" altLang="ja-JP" sz="2400" i="0" dirty="0">
              <a:solidFill>
                <a:srgbClr val="000000"/>
              </a:solidFill>
              <a:ea typeface="HG丸ｺﾞｼｯｸM-PRO" pitchFamily="50" charset="-128"/>
            </a:endParaRPr>
          </a:p>
        </p:txBody>
      </p:sp>
      <p:sp>
        <p:nvSpPr>
          <p:cNvPr id="12" name="正方形/長方形 11"/>
          <p:cNvSpPr/>
          <p:nvPr/>
        </p:nvSpPr>
        <p:spPr bwMode="auto">
          <a:xfrm>
            <a:off x="791871" y="3464971"/>
            <a:ext cx="1116124" cy="288032"/>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14" name="正方形/長方形 13"/>
          <p:cNvSpPr/>
          <p:nvPr/>
        </p:nvSpPr>
        <p:spPr>
          <a:xfrm>
            <a:off x="5172094" y="771124"/>
            <a:ext cx="4212468" cy="461665"/>
          </a:xfrm>
          <a:prstGeom prst="rect">
            <a:avLst/>
          </a:prstGeom>
        </p:spPr>
        <p:txBody>
          <a:bodyPr wrap="square">
            <a:spAutoFit/>
          </a:bodyPr>
          <a:lstStyle/>
          <a:p>
            <a:pPr defTabSz="912813">
              <a:defRPr/>
            </a:pPr>
            <a:r>
              <a:rPr lang="en-US" altLang="ja-JP" sz="2400" i="0" dirty="0" smtClean="0">
                <a:solidFill>
                  <a:srgbClr val="000000"/>
                </a:solidFill>
                <a:ea typeface="HG丸ｺﾞｼｯｸM-PRO" pitchFamily="50" charset="-128"/>
              </a:rPr>
              <a:t>2</a:t>
            </a:r>
            <a:r>
              <a:rPr lang="en-US" altLang="ja-JP" sz="2400" i="0" baseline="30000" dirty="0" smtClean="0">
                <a:solidFill>
                  <a:srgbClr val="000000"/>
                </a:solidFill>
                <a:ea typeface="HG丸ｺﾞｼｯｸM-PRO" pitchFamily="50" charset="-128"/>
              </a:rPr>
              <a:t>nd</a:t>
            </a:r>
            <a:r>
              <a:rPr lang="en-US" altLang="ja-JP" sz="2400" i="0" dirty="0" smtClean="0">
                <a:solidFill>
                  <a:srgbClr val="000000"/>
                </a:solidFill>
                <a:ea typeface="HG丸ｺﾞｼｯｸM-PRO" pitchFamily="50" charset="-128"/>
              </a:rPr>
              <a:t>: Select the parts number</a:t>
            </a:r>
            <a:endParaRPr lang="en-US" altLang="ja-JP" sz="2400" i="0" dirty="0">
              <a:solidFill>
                <a:srgbClr val="000000"/>
              </a:solidFill>
              <a:ea typeface="HG丸ｺﾞｼｯｸM-PRO" pitchFamily="50" charset="-128"/>
            </a:endParaRPr>
          </a:p>
        </p:txBody>
      </p:sp>
      <p:sp>
        <p:nvSpPr>
          <p:cNvPr id="20" name="正方形/長方形 19"/>
          <p:cNvSpPr/>
          <p:nvPr/>
        </p:nvSpPr>
        <p:spPr bwMode="auto">
          <a:xfrm>
            <a:off x="4989004" y="4290967"/>
            <a:ext cx="3600400" cy="1584176"/>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cxnSp>
        <p:nvCxnSpPr>
          <p:cNvPr id="23" name="直線矢印コネクタ 22"/>
          <p:cNvCxnSpPr/>
          <p:nvPr/>
        </p:nvCxnSpPr>
        <p:spPr bwMode="auto">
          <a:xfrm>
            <a:off x="791077" y="1232789"/>
            <a:ext cx="273493" cy="2232182"/>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24" name="直線矢印コネクタ 23"/>
          <p:cNvCxnSpPr/>
          <p:nvPr/>
        </p:nvCxnSpPr>
        <p:spPr bwMode="auto">
          <a:xfrm>
            <a:off x="5637076" y="1232789"/>
            <a:ext cx="1368152" cy="3058178"/>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28" name="タイトル 1"/>
          <p:cNvSpPr txBox="1">
            <a:spLocks/>
          </p:cNvSpPr>
          <p:nvPr/>
        </p:nvSpPr>
        <p:spPr bwMode="auto">
          <a:xfrm>
            <a:off x="4495165" y="3556648"/>
            <a:ext cx="3554179"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1800" b="1" i="0" dirty="0" smtClean="0">
                <a:solidFill>
                  <a:srgbClr val="0000FF"/>
                </a:solidFill>
              </a:rPr>
              <a:t>“X” mean “support”</a:t>
            </a:r>
            <a:endParaRPr kumimoji="1" lang="ja-JP" altLang="en-US" sz="1800" b="1" i="0" dirty="0" smtClean="0">
              <a:solidFill>
                <a:srgbClr val="0000FF"/>
              </a:solidFill>
            </a:endParaRPr>
          </a:p>
        </p:txBody>
      </p:sp>
    </p:spTree>
    <p:extLst>
      <p:ext uri="{BB962C8B-B14F-4D97-AF65-F5344CB8AC3E}">
        <p14:creationId xmlns:p14="http://schemas.microsoft.com/office/powerpoint/2010/main" val="2999538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126" y="890911"/>
            <a:ext cx="7182773" cy="4738216"/>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4" name="正方形/長方形 3"/>
          <p:cNvSpPr/>
          <p:nvPr/>
        </p:nvSpPr>
        <p:spPr>
          <a:xfrm>
            <a:off x="452500" y="152636"/>
            <a:ext cx="9453500"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Load Switch, Circuit setting</a:t>
            </a:r>
            <a:endParaRPr lang="en-US" altLang="ja-JP" sz="2800" i="0" dirty="0">
              <a:solidFill>
                <a:srgbClr val="000000"/>
              </a:solidFill>
              <a:ea typeface="HG丸ｺﾞｼｯｸM-PRO" pitchFamily="50" charset="-128"/>
            </a:endParaRPr>
          </a:p>
        </p:txBody>
      </p:sp>
      <p:sp>
        <p:nvSpPr>
          <p:cNvPr id="24" name="四角形吹き出し 23"/>
          <p:cNvSpPr/>
          <p:nvPr/>
        </p:nvSpPr>
        <p:spPr bwMode="auto">
          <a:xfrm>
            <a:off x="272480" y="3682584"/>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slide23</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26" name="四角形吹き出し 25"/>
          <p:cNvSpPr/>
          <p:nvPr/>
        </p:nvSpPr>
        <p:spPr bwMode="auto">
          <a:xfrm>
            <a:off x="272480" y="2314432"/>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slide20</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27" name="四角形吹き出し 26"/>
          <p:cNvSpPr/>
          <p:nvPr/>
        </p:nvSpPr>
        <p:spPr bwMode="auto">
          <a:xfrm>
            <a:off x="272480" y="2865335"/>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slide21</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29" name="四角形吹き出し 28"/>
          <p:cNvSpPr/>
          <p:nvPr/>
        </p:nvSpPr>
        <p:spPr bwMode="auto">
          <a:xfrm>
            <a:off x="272480" y="3397831"/>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slide22</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30" name="四角形吹き出し 29"/>
          <p:cNvSpPr/>
          <p:nvPr/>
        </p:nvSpPr>
        <p:spPr bwMode="auto">
          <a:xfrm>
            <a:off x="272480" y="3962355"/>
            <a:ext cx="1959639" cy="252027"/>
          </a:xfrm>
          <a:prstGeom prst="wedgeRectCallout">
            <a:avLst>
              <a:gd name="adj1" fmla="val 63293"/>
              <a:gd name="adj2" fmla="val 2363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2000" b="1" i="0" dirty="0" smtClean="0">
                <a:solidFill>
                  <a:schemeClr val="bg1"/>
                </a:solidFill>
                <a:latin typeface="+mn-lt"/>
                <a:ea typeface="+mn-ea"/>
              </a:rPr>
              <a:t>See slide24</a:t>
            </a:r>
            <a:endParaRPr kumimoji="0" lang="ja-JP" altLang="en-US" sz="2000" b="1" i="0" u="none" strike="noStrike" cap="none" normalizeH="0" baseline="0" dirty="0" smtClean="0">
              <a:ln>
                <a:noFill/>
              </a:ln>
              <a:solidFill>
                <a:schemeClr val="bg1"/>
              </a:solidFill>
              <a:effectLst/>
              <a:latin typeface="+mn-lt"/>
              <a:ea typeface="+mn-ea"/>
            </a:endParaRPr>
          </a:p>
        </p:txBody>
      </p:sp>
      <p:sp>
        <p:nvSpPr>
          <p:cNvPr id="11" name="タイトル 1"/>
          <p:cNvSpPr txBox="1">
            <a:spLocks/>
          </p:cNvSpPr>
          <p:nvPr/>
        </p:nvSpPr>
        <p:spPr bwMode="auto">
          <a:xfrm>
            <a:off x="4196916" y="3117362"/>
            <a:ext cx="4896544" cy="565222"/>
          </a:xfrm>
          <a:prstGeom prst="rect">
            <a:avLst/>
          </a:prstGeom>
          <a:solidFill>
            <a:srgbClr val="0000FF"/>
          </a:solidFill>
          <a:ln>
            <a:noFill/>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1800" b="1" i="0" dirty="0" smtClean="0">
                <a:solidFill>
                  <a:schemeClr val="bg1"/>
                </a:solidFill>
              </a:rPr>
              <a:t>Input detailed conditions as below,</a:t>
            </a:r>
          </a:p>
          <a:p>
            <a:pPr algn="ctr"/>
            <a:r>
              <a:rPr kumimoji="1" lang="en-US" altLang="ja-JP" sz="1800" b="1" i="0" dirty="0" smtClean="0">
                <a:solidFill>
                  <a:schemeClr val="bg1"/>
                </a:solidFill>
              </a:rPr>
              <a:t>using preferred circuit conditions</a:t>
            </a:r>
            <a:endParaRPr kumimoji="1" lang="ja-JP" altLang="en-US" sz="1800" b="1" i="0" dirty="0" smtClean="0">
              <a:solidFill>
                <a:schemeClr val="bg1"/>
              </a:solidFill>
            </a:endParaRPr>
          </a:p>
        </p:txBody>
      </p:sp>
    </p:spTree>
    <p:extLst>
      <p:ext uri="{BB962C8B-B14F-4D97-AF65-F5344CB8AC3E}">
        <p14:creationId xmlns:p14="http://schemas.microsoft.com/office/powerpoint/2010/main" val="169641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460" y="3346859"/>
            <a:ext cx="9453500" cy="584775"/>
          </a:xfrm>
          <a:prstGeom prst="rect">
            <a:avLst/>
          </a:prstGeom>
        </p:spPr>
        <p:txBody>
          <a:bodyPr wrap="square">
            <a:spAutoFit/>
          </a:bodyPr>
          <a:lstStyle/>
          <a:p>
            <a:pPr algn="ctr" defTabSz="912813">
              <a:defRPr/>
            </a:pPr>
            <a:r>
              <a:rPr lang="en-US" altLang="ja-JP" sz="3200" i="0" dirty="0" smtClean="0">
                <a:solidFill>
                  <a:srgbClr val="000000"/>
                </a:solidFill>
                <a:ea typeface="HG丸ｺﾞｼｯｸM-PRO" pitchFamily="50" charset="-128"/>
              </a:rPr>
              <a:t>Appendix</a:t>
            </a:r>
            <a:endParaRPr lang="en-US" altLang="ja-JP" sz="3200" i="0" dirty="0">
              <a:solidFill>
                <a:srgbClr val="000000"/>
              </a:solidFill>
              <a:ea typeface="HG丸ｺﾞｼｯｸM-PRO" pitchFamily="50" charset="-128"/>
            </a:endParaRPr>
          </a:p>
        </p:txBody>
      </p:sp>
    </p:spTree>
    <p:extLst>
      <p:ext uri="{BB962C8B-B14F-4D97-AF65-F5344CB8AC3E}">
        <p14:creationId xmlns:p14="http://schemas.microsoft.com/office/powerpoint/2010/main" val="370108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37" y="770874"/>
            <a:ext cx="9054317" cy="4692962"/>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21" name="正方形/長方形 20"/>
          <p:cNvSpPr/>
          <p:nvPr/>
        </p:nvSpPr>
        <p:spPr>
          <a:xfrm>
            <a:off x="452500" y="152636"/>
            <a:ext cx="9453500" cy="584775"/>
          </a:xfrm>
          <a:prstGeom prst="rect">
            <a:avLst/>
          </a:prstGeom>
        </p:spPr>
        <p:txBody>
          <a:bodyPr wrap="square">
            <a:spAutoFit/>
          </a:bodyPr>
          <a:lstStyle/>
          <a:p>
            <a:pPr defTabSz="912813">
              <a:defRPr/>
            </a:pPr>
            <a:r>
              <a:rPr lang="en-US" altLang="ja-JP" sz="3200" i="0" dirty="0" smtClean="0">
                <a:solidFill>
                  <a:srgbClr val="000000"/>
                </a:solidFill>
                <a:ea typeface="HG丸ｺﾞｼｯｸM-PRO" pitchFamily="50" charset="-128"/>
              </a:rPr>
              <a:t>How to use the Simulator -2 LDO, VOUT </a:t>
            </a:r>
            <a:r>
              <a:rPr lang="en-US" altLang="ja-JP" sz="3200" i="0" dirty="0" err="1" smtClean="0">
                <a:solidFill>
                  <a:srgbClr val="000000"/>
                </a:solidFill>
                <a:ea typeface="HG丸ｺﾞｼｯｸM-PRO" pitchFamily="50" charset="-128"/>
              </a:rPr>
              <a:t>vs</a:t>
            </a:r>
            <a:r>
              <a:rPr lang="en-US" altLang="ja-JP" sz="3200" i="0" dirty="0" smtClean="0">
                <a:solidFill>
                  <a:srgbClr val="000000"/>
                </a:solidFill>
                <a:ea typeface="HG丸ｺﾞｼｯｸM-PRO" pitchFamily="50" charset="-128"/>
              </a:rPr>
              <a:t> VIN</a:t>
            </a:r>
            <a:endParaRPr lang="en-US" altLang="ja-JP" sz="3200" i="0" dirty="0">
              <a:solidFill>
                <a:srgbClr val="000000"/>
              </a:solidFill>
              <a:ea typeface="HG丸ｺﾞｼｯｸM-PRO" pitchFamily="50" charset="-128"/>
            </a:endParaRPr>
          </a:p>
        </p:txBody>
      </p:sp>
      <p:sp>
        <p:nvSpPr>
          <p:cNvPr id="15" name="四角形吹き出し 14"/>
          <p:cNvSpPr/>
          <p:nvPr/>
        </p:nvSpPr>
        <p:spPr bwMode="auto">
          <a:xfrm>
            <a:off x="200472" y="4105371"/>
            <a:ext cx="898985" cy="516403"/>
          </a:xfrm>
          <a:prstGeom prst="wedgeRectCallout">
            <a:avLst>
              <a:gd name="adj1" fmla="val 46077"/>
              <a:gd name="adj2" fmla="val -9957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err="1" smtClean="0">
                <a:solidFill>
                  <a:schemeClr val="bg1"/>
                </a:solidFill>
                <a:latin typeface="+mn-lt"/>
                <a:ea typeface="+mn-ea"/>
              </a:rPr>
              <a:t>Vout</a:t>
            </a:r>
            <a:r>
              <a:rPr lang="en-US" altLang="ja-JP" sz="1400" b="1" i="0" dirty="0" smtClean="0">
                <a:solidFill>
                  <a:schemeClr val="bg1"/>
                </a:solidFill>
                <a:latin typeface="+mn-lt"/>
                <a:ea typeface="+mn-ea"/>
              </a:rPr>
              <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9" name="四角形吹き出し 18"/>
          <p:cNvSpPr/>
          <p:nvPr/>
        </p:nvSpPr>
        <p:spPr bwMode="auto">
          <a:xfrm>
            <a:off x="5529064" y="1299463"/>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T2</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0" name="四角形吹き出し 19"/>
          <p:cNvSpPr/>
          <p:nvPr/>
        </p:nvSpPr>
        <p:spPr bwMode="auto">
          <a:xfrm>
            <a:off x="1496616" y="1299463"/>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T1</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6" name="タイトル 1"/>
          <p:cNvSpPr txBox="1">
            <a:spLocks/>
          </p:cNvSpPr>
          <p:nvPr/>
        </p:nvSpPr>
        <p:spPr bwMode="auto">
          <a:xfrm>
            <a:off x="236476" y="5625244"/>
            <a:ext cx="9541078"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Other than the Vin-</a:t>
            </a:r>
            <a:r>
              <a:rPr kumimoji="1" lang="en-US" altLang="ja-JP" sz="2400" b="1" i="0" dirty="0" err="1" smtClean="0">
                <a:solidFill>
                  <a:srgbClr val="0000FF"/>
                </a:solidFill>
              </a:rPr>
              <a:t>Vout</a:t>
            </a:r>
            <a:r>
              <a:rPr kumimoji="1" lang="en-US" altLang="ja-JP" sz="2400" b="1" i="0" dirty="0" smtClean="0">
                <a:solidFill>
                  <a:srgbClr val="0000FF"/>
                </a:solidFill>
              </a:rPr>
              <a:t> curve,</a:t>
            </a:r>
          </a:p>
          <a:p>
            <a:r>
              <a:rPr kumimoji="1" lang="en-US" altLang="ja-JP" sz="2400" b="1" i="0" dirty="0" smtClean="0">
                <a:solidFill>
                  <a:srgbClr val="0000FF"/>
                </a:solidFill>
              </a:rPr>
              <a:t>   Switching between the upper tabs, Vin-</a:t>
            </a:r>
            <a:r>
              <a:rPr kumimoji="1" lang="en-US" altLang="ja-JP" sz="2400" b="1" i="0" dirty="0" err="1" smtClean="0">
                <a:solidFill>
                  <a:srgbClr val="0000FF"/>
                </a:solidFill>
              </a:rPr>
              <a:t>Iin</a:t>
            </a:r>
            <a:r>
              <a:rPr kumimoji="1" lang="en-US" altLang="ja-JP" sz="2400" b="1" i="0" dirty="0" smtClean="0">
                <a:solidFill>
                  <a:srgbClr val="0000FF"/>
                </a:solidFill>
              </a:rPr>
              <a:t>, Vin-</a:t>
            </a:r>
            <a:r>
              <a:rPr kumimoji="1" lang="en-US" altLang="ja-JP" sz="2400" b="1" i="0" dirty="0" err="1" smtClean="0">
                <a:solidFill>
                  <a:srgbClr val="0000FF"/>
                </a:solidFill>
              </a:rPr>
              <a:t>Ib</a:t>
            </a:r>
            <a:r>
              <a:rPr kumimoji="1" lang="en-US" altLang="ja-JP" sz="2400" b="1" i="0" dirty="0" smtClean="0">
                <a:solidFill>
                  <a:srgbClr val="0000FF"/>
                </a:solidFill>
              </a:rPr>
              <a:t> can be viewed</a:t>
            </a:r>
            <a:endParaRPr kumimoji="1" lang="ja-JP" altLang="en-US" sz="2400" b="1" i="0" dirty="0" smtClean="0">
              <a:solidFill>
                <a:srgbClr val="0000FF"/>
              </a:solidFill>
            </a:endParaRPr>
          </a:p>
        </p:txBody>
      </p:sp>
      <p:sp>
        <p:nvSpPr>
          <p:cNvPr id="18" name="四角形吹き出し 17"/>
          <p:cNvSpPr/>
          <p:nvPr/>
        </p:nvSpPr>
        <p:spPr bwMode="auto">
          <a:xfrm>
            <a:off x="3612210" y="3847169"/>
            <a:ext cx="898985" cy="516403"/>
          </a:xfrm>
          <a:prstGeom prst="wedgeRectCallout">
            <a:avLst>
              <a:gd name="adj1" fmla="val 12172"/>
              <a:gd name="adj2" fmla="val 94095"/>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Vin, Time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2" name="タイトル 1"/>
          <p:cNvSpPr txBox="1">
            <a:spLocks/>
          </p:cNvSpPr>
          <p:nvPr/>
        </p:nvSpPr>
        <p:spPr bwMode="auto">
          <a:xfrm>
            <a:off x="1085476" y="4401108"/>
            <a:ext cx="2211340"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smtClean="0">
                <a:solidFill>
                  <a:srgbClr val="0000FF"/>
                </a:solidFill>
              </a:rPr>
              <a:t>Vin = +1V/s</a:t>
            </a:r>
            <a:endParaRPr kumimoji="1" lang="ja-JP" altLang="en-US" sz="2400" b="1" i="0" dirty="0" smtClean="0">
              <a:solidFill>
                <a:srgbClr val="0000FF"/>
              </a:solidFill>
            </a:endParaRPr>
          </a:p>
        </p:txBody>
      </p:sp>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216" y="2465977"/>
            <a:ext cx="2884967" cy="1639394"/>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2744" y="4178146"/>
            <a:ext cx="2869439" cy="1699310"/>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cxnSp>
        <p:nvCxnSpPr>
          <p:cNvPr id="24" name="直線矢印コネクタ 23"/>
          <p:cNvCxnSpPr/>
          <p:nvPr/>
        </p:nvCxnSpPr>
        <p:spPr bwMode="auto">
          <a:xfrm flipV="1">
            <a:off x="6429164" y="3609020"/>
            <a:ext cx="1548172" cy="2468106"/>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25" name="直線矢印コネクタ 24"/>
          <p:cNvCxnSpPr/>
          <p:nvPr/>
        </p:nvCxnSpPr>
        <p:spPr bwMode="auto">
          <a:xfrm flipV="1">
            <a:off x="7138087" y="5193196"/>
            <a:ext cx="900100" cy="88393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27" name="正方形/長方形 26"/>
          <p:cNvSpPr/>
          <p:nvPr/>
        </p:nvSpPr>
        <p:spPr bwMode="auto">
          <a:xfrm>
            <a:off x="7366526" y="2465977"/>
            <a:ext cx="610810" cy="206939"/>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28" name="正方形/長方形 27"/>
          <p:cNvSpPr/>
          <p:nvPr/>
        </p:nvSpPr>
        <p:spPr bwMode="auto">
          <a:xfrm>
            <a:off x="7905328" y="4178146"/>
            <a:ext cx="610810" cy="206939"/>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17" name="四角形吹き出し 16"/>
          <p:cNvSpPr/>
          <p:nvPr/>
        </p:nvSpPr>
        <p:spPr bwMode="auto">
          <a:xfrm>
            <a:off x="3426043" y="5108841"/>
            <a:ext cx="2697655" cy="516403"/>
          </a:xfrm>
          <a:prstGeom prst="wedgeRectCallout">
            <a:avLst>
              <a:gd name="adj1" fmla="val -57066"/>
              <a:gd name="adj2" fmla="val -7256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T1, T2 value</a:t>
            </a:r>
            <a:endParaRPr kumimoji="0" lang="ja-JP" altLang="en-US" sz="1400" b="1" i="0" u="none" strike="noStrike" cap="none" normalizeH="0" baseline="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402621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01" y="836712"/>
            <a:ext cx="5040560" cy="2586340"/>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21" name="正方形/長方形 20"/>
          <p:cNvSpPr/>
          <p:nvPr/>
        </p:nvSpPr>
        <p:spPr>
          <a:xfrm>
            <a:off x="452500" y="152636"/>
            <a:ext cx="9453500"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LDO, Dropout/</a:t>
            </a:r>
            <a:r>
              <a:rPr lang="en-US" altLang="ja-JP" sz="2800" i="0" dirty="0" err="1" smtClean="0">
                <a:solidFill>
                  <a:srgbClr val="000000"/>
                </a:solidFill>
                <a:ea typeface="HG丸ｺﾞｼｯｸM-PRO" pitchFamily="50" charset="-128"/>
              </a:rPr>
              <a:t>Vout-Iout</a:t>
            </a:r>
            <a:endParaRPr lang="en-US" altLang="ja-JP" sz="2800" i="0" dirty="0">
              <a:solidFill>
                <a:srgbClr val="000000"/>
              </a:solidFill>
              <a:ea typeface="HG丸ｺﾞｼｯｸM-PRO" pitchFamily="50" charset="-128"/>
            </a:endParaRPr>
          </a:p>
        </p:txBody>
      </p:sp>
      <p:sp>
        <p:nvSpPr>
          <p:cNvPr id="26" name="タイトル 1"/>
          <p:cNvSpPr txBox="1">
            <a:spLocks/>
          </p:cNvSpPr>
          <p:nvPr/>
        </p:nvSpPr>
        <p:spPr bwMode="auto">
          <a:xfrm>
            <a:off x="200472" y="6040924"/>
            <a:ext cx="93406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You can see the related curve</a:t>
            </a:r>
            <a:r>
              <a:rPr kumimoji="1" lang="ja-JP" altLang="en-US" sz="2400" b="1" i="0" dirty="0">
                <a:solidFill>
                  <a:srgbClr val="0000FF"/>
                </a:solidFill>
              </a:rPr>
              <a:t> </a:t>
            </a:r>
            <a:r>
              <a:rPr kumimoji="1" lang="en-US" altLang="ja-JP" sz="2400" b="1" i="0" dirty="0" smtClean="0">
                <a:solidFill>
                  <a:srgbClr val="0000FF"/>
                </a:solidFill>
              </a:rPr>
              <a:t>of </a:t>
            </a:r>
            <a:r>
              <a:rPr kumimoji="1" lang="en-US" altLang="ja-JP" sz="2400" b="1" i="0" dirty="0" err="1" smtClean="0">
                <a:solidFill>
                  <a:srgbClr val="0000FF"/>
                </a:solidFill>
              </a:rPr>
              <a:t>Vout</a:t>
            </a:r>
            <a:r>
              <a:rPr kumimoji="1" lang="en-US" altLang="ja-JP" sz="2400" b="1" i="0" dirty="0">
                <a:solidFill>
                  <a:srgbClr val="0000FF"/>
                </a:solidFill>
              </a:rPr>
              <a:t> </a:t>
            </a:r>
            <a:r>
              <a:rPr kumimoji="1" lang="en-US" altLang="ja-JP" sz="2400" b="1" i="0" dirty="0" smtClean="0">
                <a:solidFill>
                  <a:srgbClr val="0000FF"/>
                </a:solidFill>
              </a:rPr>
              <a:t>and </a:t>
            </a:r>
            <a:r>
              <a:rPr kumimoji="1" lang="en-US" altLang="ja-JP" sz="2400" b="1" i="0" dirty="0" err="1" smtClean="0">
                <a:solidFill>
                  <a:srgbClr val="0000FF"/>
                </a:solidFill>
              </a:rPr>
              <a:t>Iout</a:t>
            </a:r>
            <a:endParaRPr kumimoji="1" lang="ja-JP" altLang="en-US" sz="2400" b="1" i="0" dirty="0" smtClean="0">
              <a:solidFill>
                <a:srgbClr val="0000FF"/>
              </a:solidFill>
            </a:endParaRPr>
          </a:p>
        </p:txBody>
      </p:sp>
      <p:sp>
        <p:nvSpPr>
          <p:cNvPr id="17" name="四角形吹き出し 16"/>
          <p:cNvSpPr/>
          <p:nvPr/>
        </p:nvSpPr>
        <p:spPr bwMode="auto">
          <a:xfrm>
            <a:off x="204714" y="2894420"/>
            <a:ext cx="898985" cy="516403"/>
          </a:xfrm>
          <a:prstGeom prst="wedgeRectCallout">
            <a:avLst>
              <a:gd name="adj1" fmla="val 17470"/>
              <a:gd name="adj2" fmla="val -208401"/>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err="1" smtClean="0">
                <a:solidFill>
                  <a:schemeClr val="bg1"/>
                </a:solidFill>
                <a:latin typeface="+mn-lt"/>
                <a:ea typeface="+mn-ea"/>
              </a:rPr>
              <a:t>Vout</a:t>
            </a:r>
            <a:r>
              <a:rPr lang="en-US" altLang="ja-JP" sz="1400" b="1" i="0" dirty="0" smtClean="0">
                <a:solidFill>
                  <a:schemeClr val="bg1"/>
                </a:solidFill>
                <a:latin typeface="+mn-lt"/>
                <a:ea typeface="+mn-ea"/>
              </a:rPr>
              <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3" name="四角形吹き出し 22"/>
          <p:cNvSpPr/>
          <p:nvPr/>
        </p:nvSpPr>
        <p:spPr bwMode="auto">
          <a:xfrm>
            <a:off x="3404828" y="2543844"/>
            <a:ext cx="898985" cy="516403"/>
          </a:xfrm>
          <a:prstGeom prst="wedgeRectCallout">
            <a:avLst>
              <a:gd name="adj1" fmla="val -69412"/>
              <a:gd name="adj2" fmla="val 1662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err="1" smtClean="0">
                <a:solidFill>
                  <a:schemeClr val="bg1"/>
                </a:solidFill>
                <a:latin typeface="+mn-lt"/>
                <a:ea typeface="+mn-ea"/>
              </a:rPr>
              <a:t>Iout</a:t>
            </a:r>
            <a:r>
              <a:rPr lang="en-US" altLang="ja-JP" sz="1400" b="1" i="0" dirty="0" smtClean="0">
                <a:solidFill>
                  <a:schemeClr val="bg1"/>
                </a:solidFill>
                <a:latin typeface="+mn-lt"/>
                <a:ea typeface="+mn-ea"/>
              </a:rPr>
              <a:t>, Time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9" name="タイトル 1"/>
          <p:cNvSpPr txBox="1">
            <a:spLocks/>
          </p:cNvSpPr>
          <p:nvPr/>
        </p:nvSpPr>
        <p:spPr bwMode="auto">
          <a:xfrm>
            <a:off x="956556" y="2780928"/>
            <a:ext cx="2211340"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err="1" smtClean="0">
                <a:solidFill>
                  <a:srgbClr val="0000FF"/>
                </a:solidFill>
              </a:rPr>
              <a:t>Iout</a:t>
            </a:r>
            <a:r>
              <a:rPr kumimoji="1" lang="en-US" altLang="ja-JP" sz="2400" b="1" i="0" dirty="0" smtClean="0">
                <a:solidFill>
                  <a:srgbClr val="0000FF"/>
                </a:solidFill>
              </a:rPr>
              <a:t>=+1A/s</a:t>
            </a:r>
            <a:endParaRPr kumimoji="1" lang="ja-JP" altLang="en-US" sz="2400" b="1" i="0" dirty="0" smtClean="0">
              <a:solidFill>
                <a:srgbClr val="0000FF"/>
              </a:solidFill>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968" y="3152621"/>
            <a:ext cx="5040561" cy="2588288"/>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30" name="四角形吹き出し 29"/>
          <p:cNvSpPr/>
          <p:nvPr/>
        </p:nvSpPr>
        <p:spPr bwMode="auto">
          <a:xfrm>
            <a:off x="4381178" y="5226123"/>
            <a:ext cx="898985" cy="516403"/>
          </a:xfrm>
          <a:prstGeom prst="wedgeRectCallout">
            <a:avLst>
              <a:gd name="adj1" fmla="val 17470"/>
              <a:gd name="adj2" fmla="val -208401"/>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err="1" smtClean="0">
                <a:solidFill>
                  <a:schemeClr val="bg1"/>
                </a:solidFill>
                <a:latin typeface="+mn-lt"/>
                <a:ea typeface="+mn-ea"/>
              </a:rPr>
              <a:t>Vout</a:t>
            </a:r>
            <a:r>
              <a:rPr lang="en-US" altLang="ja-JP" sz="1400" b="1" i="0" dirty="0" smtClean="0">
                <a:solidFill>
                  <a:schemeClr val="bg1"/>
                </a:solidFill>
                <a:latin typeface="+mn-lt"/>
                <a:ea typeface="+mn-ea"/>
              </a:rPr>
              <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31" name="四角形吹き出し 30"/>
          <p:cNvSpPr/>
          <p:nvPr/>
        </p:nvSpPr>
        <p:spPr bwMode="auto">
          <a:xfrm>
            <a:off x="7581292" y="4875547"/>
            <a:ext cx="898985" cy="516403"/>
          </a:xfrm>
          <a:prstGeom prst="wedgeRectCallout">
            <a:avLst>
              <a:gd name="adj1" fmla="val -69412"/>
              <a:gd name="adj2" fmla="val 1662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err="1" smtClean="0">
                <a:solidFill>
                  <a:schemeClr val="bg1"/>
                </a:solidFill>
                <a:latin typeface="+mn-lt"/>
                <a:ea typeface="+mn-ea"/>
              </a:rPr>
              <a:t>Iout</a:t>
            </a: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067762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52500" y="152636"/>
            <a:ext cx="9453500" cy="584775"/>
          </a:xfrm>
          <a:prstGeom prst="rect">
            <a:avLst/>
          </a:prstGeom>
        </p:spPr>
        <p:txBody>
          <a:bodyPr wrap="square">
            <a:spAutoFit/>
          </a:bodyPr>
          <a:lstStyle/>
          <a:p>
            <a:pPr defTabSz="912813">
              <a:defRPr/>
            </a:pPr>
            <a:r>
              <a:rPr lang="en-US" altLang="ja-JP" sz="3200" i="0" dirty="0" smtClean="0">
                <a:solidFill>
                  <a:srgbClr val="000000"/>
                </a:solidFill>
                <a:ea typeface="HG丸ｺﾞｼｯｸM-PRO" pitchFamily="50" charset="-128"/>
              </a:rPr>
              <a:t>How to use the Simulator -2 LDO, Startup</a:t>
            </a:r>
            <a:endParaRPr lang="en-US" altLang="ja-JP" sz="3200" i="0" dirty="0">
              <a:solidFill>
                <a:srgbClr val="000000"/>
              </a:solidFill>
              <a:ea typeface="HG丸ｺﾞｼｯｸM-PRO" pitchFamily="50" charset="-128"/>
            </a:endParaRPr>
          </a:p>
        </p:txBody>
      </p:sp>
      <p:sp>
        <p:nvSpPr>
          <p:cNvPr id="26" name="タイトル 1"/>
          <p:cNvSpPr txBox="1">
            <a:spLocks/>
          </p:cNvSpPr>
          <p:nvPr/>
        </p:nvSpPr>
        <p:spPr bwMode="auto">
          <a:xfrm>
            <a:off x="200472" y="5536868"/>
            <a:ext cx="93406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The output voltage </a:t>
            </a:r>
            <a:r>
              <a:rPr kumimoji="1" lang="en-US" altLang="ja-JP" sz="2400" b="1" i="0" dirty="0" err="1" smtClean="0">
                <a:solidFill>
                  <a:srgbClr val="0000FF"/>
                </a:solidFill>
              </a:rPr>
              <a:t>Vout</a:t>
            </a:r>
            <a:r>
              <a:rPr kumimoji="1" lang="en-US" altLang="ja-JP" sz="2400" b="1" i="0" dirty="0" smtClean="0">
                <a:solidFill>
                  <a:srgbClr val="0000FF"/>
                </a:solidFill>
              </a:rPr>
              <a:t> is enabled/disabled,</a:t>
            </a:r>
            <a:br>
              <a:rPr kumimoji="1" lang="en-US" altLang="ja-JP" sz="2400" b="1" i="0" dirty="0" smtClean="0">
                <a:solidFill>
                  <a:srgbClr val="0000FF"/>
                </a:solidFill>
              </a:rPr>
            </a:br>
            <a:r>
              <a:rPr kumimoji="1" lang="en-US" altLang="ja-JP" sz="2400" b="1" i="0" dirty="0" smtClean="0">
                <a:solidFill>
                  <a:srgbClr val="0000FF"/>
                </a:solidFill>
              </a:rPr>
              <a:t> </a:t>
            </a:r>
            <a:r>
              <a:rPr kumimoji="1" lang="en-US" altLang="ja-JP" sz="2400" b="1" i="0" dirty="0">
                <a:solidFill>
                  <a:srgbClr val="0000FF"/>
                </a:solidFill>
              </a:rPr>
              <a:t>And </a:t>
            </a:r>
            <a:r>
              <a:rPr kumimoji="1" lang="en-US" altLang="ja-JP" sz="2400" b="1" i="0" dirty="0" smtClean="0">
                <a:solidFill>
                  <a:srgbClr val="0000FF"/>
                </a:solidFill>
              </a:rPr>
              <a:t>the current curves in other words inrush current curves.</a:t>
            </a:r>
            <a:endParaRPr kumimoji="1" lang="ja-JP" altLang="en-US" sz="2400" b="1" i="0" dirty="0" smtClean="0">
              <a:solidFill>
                <a:srgbClr val="0000FF"/>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00" y="800708"/>
            <a:ext cx="8241644" cy="4392488"/>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cxnSp>
        <p:nvCxnSpPr>
          <p:cNvPr id="13" name="直線コネクタ 12"/>
          <p:cNvCxnSpPr/>
          <p:nvPr/>
        </p:nvCxnSpPr>
        <p:spPr bwMode="auto">
          <a:xfrm>
            <a:off x="2252700" y="3847169"/>
            <a:ext cx="2592288" cy="0"/>
          </a:xfrm>
          <a:prstGeom prst="line">
            <a:avLst/>
          </a:prstGeom>
          <a:ln>
            <a:solidFill>
              <a:srgbClr val="0000FF"/>
            </a:solidFill>
            <a:prstDash val="sysDash"/>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4" name="タイトル 1"/>
          <p:cNvSpPr txBox="1">
            <a:spLocks/>
          </p:cNvSpPr>
          <p:nvPr/>
        </p:nvSpPr>
        <p:spPr bwMode="auto">
          <a:xfrm>
            <a:off x="2970349" y="3104964"/>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err="1" smtClean="0">
                <a:solidFill>
                  <a:srgbClr val="0000FF"/>
                </a:solidFill>
              </a:rPr>
              <a:t>Vout</a:t>
            </a:r>
            <a:r>
              <a:rPr kumimoji="1" lang="en-US" altLang="ja-JP" sz="2400" b="1" i="0" dirty="0" smtClean="0">
                <a:solidFill>
                  <a:srgbClr val="0000FF"/>
                </a:solidFill>
              </a:rPr>
              <a:t/>
            </a:r>
            <a:br>
              <a:rPr kumimoji="1" lang="en-US" altLang="ja-JP" sz="2400" b="1" i="0" dirty="0" smtClean="0">
                <a:solidFill>
                  <a:srgbClr val="0000FF"/>
                </a:solidFill>
              </a:rPr>
            </a:br>
            <a:r>
              <a:rPr kumimoji="1" lang="en-US" altLang="ja-JP" sz="2400" b="1" i="0" dirty="0" smtClean="0">
                <a:solidFill>
                  <a:srgbClr val="0000FF"/>
                </a:solidFill>
              </a:rPr>
              <a:t> enable</a:t>
            </a:r>
            <a:endParaRPr kumimoji="1" lang="ja-JP" altLang="en-US" sz="2400" b="1" i="0" dirty="0" smtClean="0">
              <a:solidFill>
                <a:srgbClr val="0000FF"/>
              </a:solidFill>
            </a:endParaRPr>
          </a:p>
        </p:txBody>
      </p:sp>
      <p:cxnSp>
        <p:nvCxnSpPr>
          <p:cNvPr id="15" name="直線コネクタ 14"/>
          <p:cNvCxnSpPr/>
          <p:nvPr/>
        </p:nvCxnSpPr>
        <p:spPr bwMode="auto">
          <a:xfrm>
            <a:off x="4844988" y="3847169"/>
            <a:ext cx="1646032" cy="0"/>
          </a:xfrm>
          <a:prstGeom prst="line">
            <a:avLst/>
          </a:prstGeom>
          <a:ln>
            <a:solidFill>
              <a:srgbClr val="0000FF"/>
            </a:solidFill>
            <a:prstDash val="soli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6" name="タイトル 1"/>
          <p:cNvSpPr txBox="1">
            <a:spLocks/>
          </p:cNvSpPr>
          <p:nvPr/>
        </p:nvSpPr>
        <p:spPr bwMode="auto">
          <a:xfrm>
            <a:off x="4844988" y="3104964"/>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err="1" smtClean="0">
                <a:solidFill>
                  <a:srgbClr val="0000FF"/>
                </a:solidFill>
              </a:rPr>
              <a:t>Vout</a:t>
            </a:r>
            <a:r>
              <a:rPr kumimoji="1" lang="en-US" altLang="ja-JP" sz="2400" b="1" i="0" dirty="0" smtClean="0">
                <a:solidFill>
                  <a:srgbClr val="0000FF"/>
                </a:solidFill>
              </a:rPr>
              <a:t/>
            </a:r>
            <a:br>
              <a:rPr kumimoji="1" lang="en-US" altLang="ja-JP" sz="2400" b="1" i="0" dirty="0" smtClean="0">
                <a:solidFill>
                  <a:srgbClr val="0000FF"/>
                </a:solidFill>
              </a:rPr>
            </a:br>
            <a:r>
              <a:rPr kumimoji="1" lang="en-US" altLang="ja-JP" sz="2400" b="1" i="0" dirty="0" smtClean="0">
                <a:solidFill>
                  <a:srgbClr val="0000FF"/>
                </a:solidFill>
              </a:rPr>
              <a:t>disable</a:t>
            </a:r>
            <a:endParaRPr kumimoji="1" lang="ja-JP" altLang="en-US" sz="2400" b="1" i="0" dirty="0" smtClean="0">
              <a:solidFill>
                <a:srgbClr val="0000FF"/>
              </a:solidFill>
            </a:endParaRPr>
          </a:p>
        </p:txBody>
      </p:sp>
      <p:cxnSp>
        <p:nvCxnSpPr>
          <p:cNvPr id="20" name="直線コネクタ 19"/>
          <p:cNvCxnSpPr/>
          <p:nvPr/>
        </p:nvCxnSpPr>
        <p:spPr bwMode="auto">
          <a:xfrm>
            <a:off x="1208584" y="3847169"/>
            <a:ext cx="1044116" cy="0"/>
          </a:xfrm>
          <a:prstGeom prst="line">
            <a:avLst/>
          </a:prstGeom>
          <a:ln>
            <a:solidFill>
              <a:srgbClr val="0000FF"/>
            </a:solidFill>
            <a:prstDash val="soli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24" name="四角形吹き出し 23"/>
          <p:cNvSpPr/>
          <p:nvPr/>
        </p:nvSpPr>
        <p:spPr bwMode="auto">
          <a:xfrm>
            <a:off x="521517" y="4676793"/>
            <a:ext cx="898985" cy="516403"/>
          </a:xfrm>
          <a:prstGeom prst="wedgeRectCallout">
            <a:avLst>
              <a:gd name="adj1" fmla="val 17470"/>
              <a:gd name="adj2" fmla="val -208401"/>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err="1" smtClean="0">
                <a:solidFill>
                  <a:schemeClr val="bg1"/>
                </a:solidFill>
                <a:latin typeface="+mn-lt"/>
                <a:ea typeface="+mn-ea"/>
              </a:rPr>
              <a:t>Vout</a:t>
            </a:r>
            <a:r>
              <a:rPr lang="en-US" altLang="ja-JP" sz="1400" b="1" i="0" dirty="0" smtClean="0">
                <a:solidFill>
                  <a:schemeClr val="bg1"/>
                </a:solidFill>
                <a:latin typeface="+mn-lt"/>
                <a:ea typeface="+mn-ea"/>
              </a:rPr>
              <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5" name="四角形吹き出し 24"/>
          <p:cNvSpPr/>
          <p:nvPr/>
        </p:nvSpPr>
        <p:spPr bwMode="auto">
          <a:xfrm>
            <a:off x="5349044" y="4005064"/>
            <a:ext cx="898985" cy="516403"/>
          </a:xfrm>
          <a:prstGeom prst="wedgeRectCallout">
            <a:avLst>
              <a:gd name="adj1" fmla="val -83186"/>
              <a:gd name="adj2" fmla="val -735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Time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1192" y="3707851"/>
            <a:ext cx="3133125" cy="1978423"/>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cxnSp>
        <p:nvCxnSpPr>
          <p:cNvPr id="27" name="直線矢印コネクタ 26"/>
          <p:cNvCxnSpPr/>
          <p:nvPr/>
        </p:nvCxnSpPr>
        <p:spPr bwMode="auto">
          <a:xfrm flipV="1">
            <a:off x="6484124" y="5020466"/>
            <a:ext cx="1567789" cy="958367"/>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28" name="正方形/長方形 27"/>
          <p:cNvSpPr/>
          <p:nvPr/>
        </p:nvSpPr>
        <p:spPr bwMode="auto">
          <a:xfrm>
            <a:off x="7169797" y="3707851"/>
            <a:ext cx="488844" cy="206939"/>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cxnSp>
        <p:nvCxnSpPr>
          <p:cNvPr id="32" name="直線コネクタ 31"/>
          <p:cNvCxnSpPr/>
          <p:nvPr/>
        </p:nvCxnSpPr>
        <p:spPr bwMode="auto">
          <a:xfrm>
            <a:off x="7581292" y="4869160"/>
            <a:ext cx="1002974" cy="0"/>
          </a:xfrm>
          <a:prstGeom prst="line">
            <a:avLst/>
          </a:prstGeom>
          <a:ln>
            <a:solidFill>
              <a:srgbClr val="0000FF"/>
            </a:solidFill>
            <a:prstDash val="sysDash"/>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33" name="タイトル 1"/>
          <p:cNvSpPr txBox="1">
            <a:spLocks/>
          </p:cNvSpPr>
          <p:nvPr/>
        </p:nvSpPr>
        <p:spPr bwMode="auto">
          <a:xfrm>
            <a:off x="7406410" y="4420744"/>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1400" b="1" i="0" dirty="0" err="1" smtClean="0">
                <a:solidFill>
                  <a:srgbClr val="0000FF"/>
                </a:solidFill>
              </a:rPr>
              <a:t>Vout</a:t>
            </a:r>
            <a:r>
              <a:rPr kumimoji="1" lang="en-US" altLang="ja-JP" sz="1400" b="1" i="0" dirty="0" smtClean="0">
                <a:solidFill>
                  <a:srgbClr val="0000FF"/>
                </a:solidFill>
              </a:rPr>
              <a:t/>
            </a:r>
            <a:br>
              <a:rPr kumimoji="1" lang="en-US" altLang="ja-JP" sz="1400" b="1" i="0" dirty="0" smtClean="0">
                <a:solidFill>
                  <a:srgbClr val="0000FF"/>
                </a:solidFill>
              </a:rPr>
            </a:br>
            <a:r>
              <a:rPr kumimoji="1" lang="en-US" altLang="ja-JP" sz="1400" b="1" i="0" dirty="0" smtClean="0">
                <a:solidFill>
                  <a:srgbClr val="0000FF"/>
                </a:solidFill>
              </a:rPr>
              <a:t> enable</a:t>
            </a:r>
            <a:endParaRPr kumimoji="1" lang="ja-JP" altLang="en-US" sz="1400" b="1" i="0" dirty="0" smtClean="0">
              <a:solidFill>
                <a:srgbClr val="0000FF"/>
              </a:solidFill>
            </a:endParaRPr>
          </a:p>
        </p:txBody>
      </p:sp>
      <p:cxnSp>
        <p:nvCxnSpPr>
          <p:cNvPr id="34" name="直線コネクタ 33"/>
          <p:cNvCxnSpPr/>
          <p:nvPr/>
        </p:nvCxnSpPr>
        <p:spPr bwMode="auto">
          <a:xfrm>
            <a:off x="8584266" y="4869160"/>
            <a:ext cx="689214" cy="0"/>
          </a:xfrm>
          <a:prstGeom prst="line">
            <a:avLst/>
          </a:prstGeom>
          <a:ln>
            <a:solidFill>
              <a:srgbClr val="0000FF"/>
            </a:solidFill>
            <a:prstDash val="soli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35" name="タイトル 1"/>
          <p:cNvSpPr txBox="1">
            <a:spLocks/>
          </p:cNvSpPr>
          <p:nvPr/>
        </p:nvSpPr>
        <p:spPr bwMode="auto">
          <a:xfrm>
            <a:off x="8301372" y="4420744"/>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1400" b="1" i="0" dirty="0" err="1" smtClean="0">
                <a:solidFill>
                  <a:srgbClr val="0000FF"/>
                </a:solidFill>
              </a:rPr>
              <a:t>Vout</a:t>
            </a:r>
            <a:r>
              <a:rPr kumimoji="1" lang="en-US" altLang="ja-JP" sz="1400" b="1" i="0" dirty="0" smtClean="0">
                <a:solidFill>
                  <a:srgbClr val="0000FF"/>
                </a:solidFill>
              </a:rPr>
              <a:t/>
            </a:r>
            <a:br>
              <a:rPr kumimoji="1" lang="en-US" altLang="ja-JP" sz="1400" b="1" i="0" dirty="0" smtClean="0">
                <a:solidFill>
                  <a:srgbClr val="0000FF"/>
                </a:solidFill>
              </a:rPr>
            </a:br>
            <a:r>
              <a:rPr kumimoji="1" lang="en-US" altLang="ja-JP" sz="1400" b="1" i="0" dirty="0" smtClean="0">
                <a:solidFill>
                  <a:srgbClr val="0000FF"/>
                </a:solidFill>
              </a:rPr>
              <a:t>disable</a:t>
            </a:r>
            <a:endParaRPr kumimoji="1" lang="ja-JP" altLang="en-US" sz="1400" b="1" i="0" dirty="0" smtClean="0">
              <a:solidFill>
                <a:srgbClr val="0000FF"/>
              </a:solidFill>
            </a:endParaRPr>
          </a:p>
        </p:txBody>
      </p:sp>
      <p:cxnSp>
        <p:nvCxnSpPr>
          <p:cNvPr id="38" name="直線コネクタ 37"/>
          <p:cNvCxnSpPr/>
          <p:nvPr/>
        </p:nvCxnSpPr>
        <p:spPr bwMode="auto">
          <a:xfrm>
            <a:off x="7169797" y="4871045"/>
            <a:ext cx="453591" cy="0"/>
          </a:xfrm>
          <a:prstGeom prst="line">
            <a:avLst/>
          </a:prstGeom>
          <a:ln>
            <a:solidFill>
              <a:srgbClr val="0000FF"/>
            </a:solidFill>
            <a:prstDash val="soli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39" name="タイトル 1"/>
          <p:cNvSpPr txBox="1">
            <a:spLocks/>
          </p:cNvSpPr>
          <p:nvPr/>
        </p:nvSpPr>
        <p:spPr bwMode="auto">
          <a:xfrm>
            <a:off x="1105710" y="3104964"/>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err="1" smtClean="0">
                <a:solidFill>
                  <a:srgbClr val="0000FF"/>
                </a:solidFill>
              </a:rPr>
              <a:t>Vout</a:t>
            </a:r>
            <a:r>
              <a:rPr kumimoji="1" lang="en-US" altLang="ja-JP" sz="2400" b="1" i="0" dirty="0" smtClean="0">
                <a:solidFill>
                  <a:srgbClr val="0000FF"/>
                </a:solidFill>
              </a:rPr>
              <a:t/>
            </a:r>
            <a:br>
              <a:rPr kumimoji="1" lang="en-US" altLang="ja-JP" sz="2400" b="1" i="0" dirty="0" smtClean="0">
                <a:solidFill>
                  <a:srgbClr val="0000FF"/>
                </a:solidFill>
              </a:rPr>
            </a:br>
            <a:r>
              <a:rPr kumimoji="1" lang="en-US" altLang="ja-JP" sz="2400" b="1" i="0" dirty="0" smtClean="0">
                <a:solidFill>
                  <a:srgbClr val="0000FF"/>
                </a:solidFill>
              </a:rPr>
              <a:t>disable</a:t>
            </a:r>
            <a:endParaRPr kumimoji="1" lang="ja-JP" altLang="en-US" sz="2400" b="1" i="0" dirty="0" smtClean="0">
              <a:solidFill>
                <a:srgbClr val="0000FF"/>
              </a:solidFill>
            </a:endParaRPr>
          </a:p>
        </p:txBody>
      </p:sp>
      <p:sp>
        <p:nvSpPr>
          <p:cNvPr id="40" name="四角形吹き出し 39"/>
          <p:cNvSpPr/>
          <p:nvPr/>
        </p:nvSpPr>
        <p:spPr bwMode="auto">
          <a:xfrm>
            <a:off x="8926465" y="5020466"/>
            <a:ext cx="593905" cy="343672"/>
          </a:xfrm>
          <a:prstGeom prst="wedgeRectCallout">
            <a:avLst>
              <a:gd name="adj1" fmla="val -94841"/>
              <a:gd name="adj2" fmla="val -47931"/>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050" b="1" i="0" dirty="0" smtClean="0">
                <a:solidFill>
                  <a:schemeClr val="bg1"/>
                </a:solidFill>
                <a:latin typeface="+mn-lt"/>
                <a:ea typeface="+mn-ea"/>
              </a:rPr>
              <a:t>Time</a:t>
            </a:r>
            <a:br>
              <a:rPr lang="en-US" altLang="ja-JP" sz="1050" b="1" i="0" dirty="0" smtClean="0">
                <a:solidFill>
                  <a:schemeClr val="bg1"/>
                </a:solidFill>
                <a:latin typeface="+mn-lt"/>
                <a:ea typeface="+mn-ea"/>
              </a:rPr>
            </a:br>
            <a:r>
              <a:rPr lang="en-US" altLang="ja-JP" sz="1050" b="1" i="0" dirty="0" smtClean="0">
                <a:solidFill>
                  <a:schemeClr val="bg1"/>
                </a:solidFill>
                <a:latin typeface="+mn-lt"/>
                <a:ea typeface="+mn-ea"/>
              </a:rPr>
              <a:t> axis</a:t>
            </a:r>
            <a:endParaRPr kumimoji="0" lang="ja-JP" altLang="en-US" sz="1050" b="1" i="0" u="none" strike="noStrike" cap="none" normalizeH="0" baseline="0" dirty="0" smtClean="0">
              <a:ln>
                <a:noFill/>
              </a:ln>
              <a:solidFill>
                <a:schemeClr val="bg1"/>
              </a:solidFill>
              <a:effectLst/>
              <a:latin typeface="+mn-lt"/>
              <a:ea typeface="+mn-ea"/>
            </a:endParaRPr>
          </a:p>
        </p:txBody>
      </p:sp>
      <p:sp>
        <p:nvSpPr>
          <p:cNvPr id="41" name="四角形吹き出し 40"/>
          <p:cNvSpPr/>
          <p:nvPr/>
        </p:nvSpPr>
        <p:spPr bwMode="auto">
          <a:xfrm>
            <a:off x="6717196" y="4934995"/>
            <a:ext cx="593905" cy="343672"/>
          </a:xfrm>
          <a:prstGeom prst="wedgeRectCallout">
            <a:avLst>
              <a:gd name="adj1" fmla="val 17470"/>
              <a:gd name="adj2" fmla="val -208401"/>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050" b="1" i="0" dirty="0" smtClean="0">
                <a:solidFill>
                  <a:schemeClr val="bg1"/>
                </a:solidFill>
                <a:latin typeface="+mn-lt"/>
                <a:ea typeface="+mn-ea"/>
              </a:rPr>
              <a:t>Current</a:t>
            </a:r>
            <a:br>
              <a:rPr lang="en-US" altLang="ja-JP" sz="1050" b="1" i="0" dirty="0" smtClean="0">
                <a:solidFill>
                  <a:schemeClr val="bg1"/>
                </a:solidFill>
                <a:latin typeface="+mn-lt"/>
                <a:ea typeface="+mn-ea"/>
              </a:rPr>
            </a:br>
            <a:r>
              <a:rPr lang="en-US" altLang="ja-JP" sz="1050" b="1" i="0" dirty="0" smtClean="0">
                <a:solidFill>
                  <a:schemeClr val="bg1"/>
                </a:solidFill>
                <a:latin typeface="+mn-lt"/>
                <a:ea typeface="+mn-ea"/>
              </a:rPr>
              <a:t> axis</a:t>
            </a:r>
            <a:endParaRPr kumimoji="0" lang="ja-JP" altLang="en-US" sz="1050" b="1" i="0" u="none" strike="noStrike" cap="none" normalizeH="0" baseline="0" dirty="0" smtClean="0">
              <a:ln>
                <a:noFill/>
              </a:ln>
              <a:solidFill>
                <a:schemeClr val="bg1"/>
              </a:solidFill>
              <a:effectLst/>
              <a:latin typeface="+mn-lt"/>
              <a:ea typeface="+mn-ea"/>
            </a:endParaRPr>
          </a:p>
        </p:txBody>
      </p:sp>
      <p:sp>
        <p:nvSpPr>
          <p:cNvPr id="29" name="四角形吹き出し 28"/>
          <p:cNvSpPr/>
          <p:nvPr/>
        </p:nvSpPr>
        <p:spPr bwMode="auto">
          <a:xfrm>
            <a:off x="6491020" y="3436381"/>
            <a:ext cx="593905" cy="343672"/>
          </a:xfrm>
          <a:prstGeom prst="wedgeRectCallout">
            <a:avLst>
              <a:gd name="adj1" fmla="val 19074"/>
              <a:gd name="adj2" fmla="val 124184"/>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050" b="1" i="0" dirty="0" smtClean="0">
                <a:solidFill>
                  <a:schemeClr val="bg1"/>
                </a:solidFill>
                <a:latin typeface="+mn-lt"/>
                <a:ea typeface="+mn-ea"/>
              </a:rPr>
              <a:t>Voltage</a:t>
            </a:r>
            <a:br>
              <a:rPr lang="en-US" altLang="ja-JP" sz="1050" b="1" i="0" dirty="0" smtClean="0">
                <a:solidFill>
                  <a:schemeClr val="bg1"/>
                </a:solidFill>
                <a:latin typeface="+mn-lt"/>
                <a:ea typeface="+mn-ea"/>
              </a:rPr>
            </a:br>
            <a:r>
              <a:rPr lang="en-US" altLang="ja-JP" sz="1050" b="1" i="0" dirty="0" smtClean="0">
                <a:solidFill>
                  <a:schemeClr val="bg1"/>
                </a:solidFill>
                <a:latin typeface="+mn-lt"/>
                <a:ea typeface="+mn-ea"/>
              </a:rPr>
              <a:t> axis</a:t>
            </a:r>
            <a:endParaRPr kumimoji="0" lang="ja-JP" altLang="en-US" sz="1050" b="1" i="0" u="none" strike="noStrike" cap="none" normalizeH="0" baseline="0" dirty="0" smtClean="0">
              <a:ln>
                <a:noFill/>
              </a:ln>
              <a:solidFill>
                <a:schemeClr val="bg1"/>
              </a:solidFill>
              <a:effectLst/>
              <a:latin typeface="+mn-lt"/>
              <a:ea typeface="+mn-ea"/>
            </a:endParaRPr>
          </a:p>
        </p:txBody>
      </p:sp>
      <p:sp>
        <p:nvSpPr>
          <p:cNvPr id="30" name="四角形吹き出し 29"/>
          <p:cNvSpPr/>
          <p:nvPr/>
        </p:nvSpPr>
        <p:spPr bwMode="auto">
          <a:xfrm>
            <a:off x="3224494" y="4848629"/>
            <a:ext cx="2697655" cy="516403"/>
          </a:xfrm>
          <a:prstGeom prst="wedgeRectCallout">
            <a:avLst>
              <a:gd name="adj1" fmla="val -57066"/>
              <a:gd name="adj2" fmla="val -7256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T1, T2 value</a:t>
            </a:r>
            <a:endParaRPr kumimoji="0" lang="ja-JP" altLang="en-US" sz="1400" b="1" i="0" u="none" strike="noStrike" cap="none" normalizeH="0" baseline="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748709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52500" y="152636"/>
            <a:ext cx="9453500"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LDO, Quiescent current</a:t>
            </a:r>
            <a:endParaRPr lang="en-US" altLang="ja-JP" sz="2800" i="0" dirty="0">
              <a:solidFill>
                <a:srgbClr val="000000"/>
              </a:solidFill>
              <a:ea typeface="HG丸ｺﾞｼｯｸM-PRO"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24" y="908720"/>
            <a:ext cx="8643603" cy="4421351"/>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pic>
      <p:sp>
        <p:nvSpPr>
          <p:cNvPr id="29" name="四角形吹き出し 28"/>
          <p:cNvSpPr/>
          <p:nvPr/>
        </p:nvSpPr>
        <p:spPr bwMode="auto">
          <a:xfrm>
            <a:off x="521517" y="4676793"/>
            <a:ext cx="898985" cy="516403"/>
          </a:xfrm>
          <a:prstGeom prst="wedgeRectCallout">
            <a:avLst>
              <a:gd name="adj1" fmla="val 17470"/>
              <a:gd name="adj2" fmla="val -208401"/>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Current</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30" name="四角形吹き出し 29"/>
          <p:cNvSpPr/>
          <p:nvPr/>
        </p:nvSpPr>
        <p:spPr bwMode="auto">
          <a:xfrm>
            <a:off x="5349044" y="4160390"/>
            <a:ext cx="898985" cy="516403"/>
          </a:xfrm>
          <a:prstGeom prst="wedgeRectCallout">
            <a:avLst>
              <a:gd name="adj1" fmla="val -83186"/>
              <a:gd name="adj2" fmla="val -7352"/>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Voltage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31" name="四角形吹き出し 30"/>
          <p:cNvSpPr/>
          <p:nvPr/>
        </p:nvSpPr>
        <p:spPr bwMode="auto">
          <a:xfrm>
            <a:off x="3113327" y="4769439"/>
            <a:ext cx="3069921" cy="516403"/>
          </a:xfrm>
          <a:prstGeom prst="wedgeRectCallout">
            <a:avLst>
              <a:gd name="adj1" fmla="val -62108"/>
              <a:gd name="adj2" fmla="val -49203"/>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M1, M2 value</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37" name="タイトル 1"/>
          <p:cNvSpPr txBox="1">
            <a:spLocks/>
          </p:cNvSpPr>
          <p:nvPr/>
        </p:nvSpPr>
        <p:spPr bwMode="auto">
          <a:xfrm>
            <a:off x="200472" y="6040924"/>
            <a:ext cx="93406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You can see the related curve</a:t>
            </a:r>
            <a:r>
              <a:rPr kumimoji="1" lang="ja-JP" altLang="en-US" sz="2400" b="1" i="0" dirty="0">
                <a:solidFill>
                  <a:srgbClr val="0000FF"/>
                </a:solidFill>
              </a:rPr>
              <a:t> </a:t>
            </a:r>
            <a:r>
              <a:rPr kumimoji="1" lang="en-US" altLang="ja-JP" sz="2400" b="1" i="0" dirty="0" smtClean="0">
                <a:solidFill>
                  <a:srgbClr val="0000FF"/>
                </a:solidFill>
              </a:rPr>
              <a:t>of Vin and </a:t>
            </a:r>
            <a:r>
              <a:rPr kumimoji="1" lang="en-US" altLang="ja-JP" sz="2400" b="1" i="0" dirty="0" err="1" smtClean="0">
                <a:solidFill>
                  <a:srgbClr val="0000FF"/>
                </a:solidFill>
              </a:rPr>
              <a:t>Ib</a:t>
            </a:r>
            <a:endParaRPr kumimoji="1" lang="ja-JP" altLang="en-US" sz="2400" b="1" i="0" dirty="0" smtClean="0">
              <a:solidFill>
                <a:srgbClr val="0000FF"/>
              </a:solidFill>
            </a:endParaRPr>
          </a:p>
        </p:txBody>
      </p:sp>
    </p:spTree>
    <p:extLst>
      <p:ext uri="{BB962C8B-B14F-4D97-AF65-F5344CB8AC3E}">
        <p14:creationId xmlns:p14="http://schemas.microsoft.com/office/powerpoint/2010/main" val="3681347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118"/>
          <p:cNvSpPr>
            <a:spLocks noChangeArrowheads="1"/>
          </p:cNvSpPr>
          <p:nvPr/>
        </p:nvSpPr>
        <p:spPr bwMode="auto">
          <a:xfrm>
            <a:off x="413238" y="1092200"/>
            <a:ext cx="8984762" cy="4953000"/>
          </a:xfrm>
          <a:prstGeom prst="rect">
            <a:avLst/>
          </a:prstGeom>
          <a:noFill/>
          <a:ln>
            <a:noFill/>
          </a:ln>
          <a:extLst/>
        </p:spPr>
        <p:txBody>
          <a:bodyPr lIns="0" tIns="0" rIns="0" bIns="0"/>
          <a:lstStyle/>
          <a:p>
            <a:pPr defTabSz="912813">
              <a:tabLst>
                <a:tab pos="266700" algn="l"/>
              </a:tabLst>
              <a:defRPr/>
            </a:pPr>
            <a:r>
              <a:rPr lang="en-US" altLang="ja-JP" sz="2800" b="1" i="0" dirty="0">
                <a:solidFill>
                  <a:srgbClr val="000000"/>
                </a:solidFill>
                <a:latin typeface="+mj-lt"/>
                <a:ea typeface="HG丸ｺﾞｼｯｸM-PRO" pitchFamily="50" charset="-128"/>
              </a:rPr>
              <a:t>Purpose</a:t>
            </a:r>
          </a:p>
          <a:p>
            <a:pPr defTabSz="912813">
              <a:tabLst>
                <a:tab pos="266700" algn="l"/>
              </a:tabLst>
              <a:defRPr/>
            </a:pPr>
            <a:r>
              <a:rPr lang="en-US" altLang="ja-JP" sz="2800" b="1" i="0" dirty="0">
                <a:solidFill>
                  <a:srgbClr val="000000"/>
                </a:solidFill>
                <a:latin typeface="+mj-lt"/>
                <a:ea typeface="HG丸ｺﾞｼｯｸM-PRO" pitchFamily="50" charset="-128"/>
              </a:rPr>
              <a:t>	</a:t>
            </a:r>
            <a:r>
              <a:rPr lang="en-US" altLang="ja-JP" sz="2800" i="0" dirty="0">
                <a:solidFill>
                  <a:srgbClr val="000000"/>
                </a:solidFill>
                <a:latin typeface="+mj-lt"/>
                <a:ea typeface="HG丸ｺﾞｼｯｸM-PRO" pitchFamily="50" charset="-128"/>
              </a:rPr>
              <a:t>- To provide </a:t>
            </a:r>
            <a:r>
              <a:rPr lang="en-US" altLang="ja-JP" sz="2800" i="0" dirty="0" smtClean="0">
                <a:solidFill>
                  <a:srgbClr val="000000"/>
                </a:solidFill>
                <a:latin typeface="+mj-lt"/>
                <a:ea typeface="HG丸ｺﾞｼｯｸM-PRO" pitchFamily="50" charset="-128"/>
              </a:rPr>
              <a:t>overview for Toshiba’s Web Simulator</a:t>
            </a:r>
          </a:p>
          <a:p>
            <a:pPr defTabSz="912813">
              <a:tabLst>
                <a:tab pos="266700" algn="l"/>
              </a:tabLst>
              <a:defRPr/>
            </a:pPr>
            <a:r>
              <a:rPr lang="en-US" altLang="ja-JP" sz="2800" b="1" i="0" dirty="0" smtClean="0">
                <a:solidFill>
                  <a:srgbClr val="000000"/>
                </a:solidFill>
                <a:latin typeface="+mj-lt"/>
                <a:ea typeface="HG丸ｺﾞｼｯｸM-PRO" pitchFamily="50" charset="-128"/>
              </a:rPr>
              <a:t>Objectives</a:t>
            </a:r>
            <a:br>
              <a:rPr lang="en-US" altLang="ja-JP" sz="2800" b="1" i="0" dirty="0" smtClean="0">
                <a:solidFill>
                  <a:srgbClr val="000000"/>
                </a:solidFill>
                <a:latin typeface="+mj-lt"/>
                <a:ea typeface="HG丸ｺﾞｼｯｸM-PRO" pitchFamily="50" charset="-128"/>
              </a:rPr>
            </a:br>
            <a:r>
              <a:rPr lang="en-US" altLang="ja-JP" sz="2800" b="1" i="0" dirty="0" smtClean="0">
                <a:solidFill>
                  <a:srgbClr val="000000"/>
                </a:solidFill>
                <a:latin typeface="+mj-lt"/>
                <a:ea typeface="HG丸ｺﾞｼｯｸM-PRO" pitchFamily="50" charset="-128"/>
              </a:rPr>
              <a:t> 	</a:t>
            </a:r>
            <a:r>
              <a:rPr lang="en-US" altLang="ja-JP" sz="2800" i="0" dirty="0" smtClean="0">
                <a:solidFill>
                  <a:srgbClr val="000000"/>
                </a:solidFill>
                <a:ea typeface="HG丸ｺﾞｼｯｸM-PRO" pitchFamily="50" charset="-128"/>
              </a:rPr>
              <a:t>- Overview </a:t>
            </a:r>
            <a:r>
              <a:rPr lang="en-US" altLang="ja-JP" sz="2800" i="0" dirty="0">
                <a:solidFill>
                  <a:srgbClr val="000000"/>
                </a:solidFill>
                <a:ea typeface="HG丸ｺﾞｼｯｸM-PRO" pitchFamily="50" charset="-128"/>
              </a:rPr>
              <a:t>of </a:t>
            </a:r>
            <a:r>
              <a:rPr lang="en-US" altLang="ja-JP" sz="2800" i="0" dirty="0" smtClean="0">
                <a:solidFill>
                  <a:srgbClr val="000000"/>
                </a:solidFill>
                <a:ea typeface="HG丸ｺﾞｼｯｸM-PRO" pitchFamily="50" charset="-128"/>
              </a:rPr>
              <a:t>Toshiba’s Web Simulator</a:t>
            </a:r>
            <a:endParaRPr lang="en-US" altLang="ja-JP" sz="2800" b="1" i="0" dirty="0">
              <a:solidFill>
                <a:srgbClr val="000000"/>
              </a:solidFill>
              <a:latin typeface="+mj-lt"/>
              <a:ea typeface="HG丸ｺﾞｼｯｸM-PRO" pitchFamily="50" charset="-128"/>
            </a:endParaRPr>
          </a:p>
          <a:p>
            <a:pPr defTabSz="912813">
              <a:tabLst>
                <a:tab pos="266700" algn="l"/>
              </a:tabLst>
              <a:defRPr/>
            </a:pPr>
            <a:r>
              <a:rPr lang="en-US" altLang="ja-JP" sz="2800" i="0" dirty="0">
                <a:solidFill>
                  <a:srgbClr val="000000"/>
                </a:solidFill>
                <a:latin typeface="+mj-lt"/>
                <a:ea typeface="HG丸ｺﾞｼｯｸM-PRO" pitchFamily="50" charset="-128"/>
              </a:rPr>
              <a:t>	- </a:t>
            </a:r>
            <a:r>
              <a:rPr lang="en-US" altLang="ja-JP" sz="2800" i="0" dirty="0" smtClean="0">
                <a:solidFill>
                  <a:srgbClr val="000000"/>
                </a:solidFill>
                <a:latin typeface="+mj-lt"/>
                <a:ea typeface="HG丸ｺﾞｼｯｸM-PRO" pitchFamily="50" charset="-128"/>
              </a:rPr>
              <a:t>Overview for LDO and Load Switch </a:t>
            </a:r>
            <a:r>
              <a:rPr lang="en-US" altLang="ja-JP" sz="2800" i="0" dirty="0" smtClean="0">
                <a:solidFill>
                  <a:srgbClr val="000000"/>
                </a:solidFill>
                <a:latin typeface="+mj-lt"/>
                <a:ea typeface="HG丸ｺﾞｼｯｸM-PRO" pitchFamily="50" charset="-128"/>
              </a:rPr>
              <a:t>IC</a:t>
            </a:r>
          </a:p>
          <a:p>
            <a:pPr defTabSz="912813">
              <a:tabLst>
                <a:tab pos="266700" algn="l"/>
              </a:tabLst>
              <a:defRPr/>
            </a:pPr>
            <a:r>
              <a:rPr lang="en-US" altLang="ja-JP" sz="2800" b="1" i="0">
                <a:solidFill>
                  <a:srgbClr val="000000"/>
                </a:solidFill>
                <a:ea typeface="HG丸ｺﾞｼｯｸM-PRO" pitchFamily="50" charset="-128"/>
              </a:rPr>
              <a:t>	</a:t>
            </a:r>
            <a:r>
              <a:rPr lang="en-US" altLang="ja-JP" sz="2800" i="0">
                <a:solidFill>
                  <a:srgbClr val="000000"/>
                </a:solidFill>
                <a:ea typeface="HG丸ｺﾞｼｯｸM-PRO" pitchFamily="50" charset="-128"/>
              </a:rPr>
              <a:t>- How to register</a:t>
            </a:r>
          </a:p>
          <a:p>
            <a:pPr defTabSz="912813">
              <a:tabLst>
                <a:tab pos="266700" algn="l"/>
              </a:tabLst>
              <a:defRPr/>
            </a:pPr>
            <a:r>
              <a:rPr lang="en-US" altLang="ja-JP" sz="2800" i="0" dirty="0">
                <a:solidFill>
                  <a:srgbClr val="000000"/>
                </a:solidFill>
                <a:latin typeface="+mj-lt"/>
                <a:ea typeface="HG丸ｺﾞｼｯｸM-PRO" pitchFamily="50" charset="-128"/>
              </a:rPr>
              <a:t>	</a:t>
            </a:r>
            <a:r>
              <a:rPr lang="en-US" altLang="ja-JP" sz="2800" i="0" dirty="0" smtClean="0">
                <a:solidFill>
                  <a:srgbClr val="000000"/>
                </a:solidFill>
                <a:latin typeface="+mj-lt"/>
                <a:ea typeface="HG丸ｺﾞｼｯｸM-PRO" pitchFamily="50" charset="-128"/>
              </a:rPr>
              <a:t>- How to use the Simulator for LDO and Load switch IC</a:t>
            </a:r>
            <a:endParaRPr lang="en-US" altLang="ja-JP" sz="2800" i="0" dirty="0">
              <a:solidFill>
                <a:srgbClr val="000000"/>
              </a:solidFill>
              <a:latin typeface="+mj-lt"/>
              <a:ea typeface="HG丸ｺﾞｼｯｸM-PRO" pitchFamily="50" charset="-128"/>
            </a:endParaRPr>
          </a:p>
          <a:p>
            <a:pPr defTabSz="912813">
              <a:tabLst>
                <a:tab pos="266700" algn="l"/>
              </a:tabLst>
              <a:defRPr/>
            </a:pPr>
            <a:r>
              <a:rPr lang="en-US" altLang="ja-JP" sz="2800" b="1" i="0" dirty="0">
                <a:solidFill>
                  <a:srgbClr val="000000"/>
                </a:solidFill>
                <a:latin typeface="+mj-lt"/>
                <a:ea typeface="HG丸ｺﾞｼｯｸM-PRO" pitchFamily="50" charset="-128"/>
              </a:rPr>
              <a:t>Content</a:t>
            </a:r>
          </a:p>
          <a:p>
            <a:pPr defTabSz="912813">
              <a:tabLst>
                <a:tab pos="266700" algn="l"/>
              </a:tabLst>
              <a:defRPr/>
            </a:pPr>
            <a:r>
              <a:rPr lang="en-US" altLang="ja-JP" sz="2800" b="1" i="0" dirty="0">
                <a:solidFill>
                  <a:srgbClr val="000000"/>
                </a:solidFill>
                <a:latin typeface="+mj-lt"/>
                <a:ea typeface="HG丸ｺﾞｼｯｸM-PRO" pitchFamily="50" charset="-128"/>
              </a:rPr>
              <a:t>	</a:t>
            </a:r>
            <a:r>
              <a:rPr lang="en-US" altLang="ja-JP" sz="2800" i="0" dirty="0">
                <a:solidFill>
                  <a:srgbClr val="000000"/>
                </a:solidFill>
                <a:latin typeface="+mj-lt"/>
                <a:ea typeface="HG丸ｺﾞｼｯｸM-PRO" pitchFamily="50" charset="-128"/>
              </a:rPr>
              <a:t>- </a:t>
            </a:r>
            <a:r>
              <a:rPr lang="en-US" altLang="ja-JP" sz="2800" i="0" dirty="0" smtClean="0">
                <a:solidFill>
                  <a:srgbClr val="000000"/>
                </a:solidFill>
                <a:latin typeface="+mj-lt"/>
                <a:ea typeface="HG丸ｺﾞｼｯｸM-PRO" pitchFamily="50" charset="-128"/>
              </a:rPr>
              <a:t>14 pages as main content, 24pages as all</a:t>
            </a:r>
            <a:endParaRPr lang="en-US" altLang="ja-JP" sz="2800" i="0" dirty="0">
              <a:solidFill>
                <a:srgbClr val="000000"/>
              </a:solidFill>
              <a:latin typeface="+mj-lt"/>
              <a:ea typeface="HG丸ｺﾞｼｯｸM-PRO" pitchFamily="50" charset="-128"/>
            </a:endParaRPr>
          </a:p>
          <a:p>
            <a:pPr defTabSz="912813">
              <a:tabLst>
                <a:tab pos="266700" algn="l"/>
              </a:tabLst>
              <a:defRPr/>
            </a:pPr>
            <a:r>
              <a:rPr lang="en-US" altLang="ja-JP" sz="2800" b="1" i="0" dirty="0">
                <a:solidFill>
                  <a:srgbClr val="000000"/>
                </a:solidFill>
                <a:latin typeface="+mj-lt"/>
                <a:ea typeface="HG丸ｺﾞｼｯｸM-PRO" pitchFamily="50" charset="-128"/>
              </a:rPr>
              <a:t>Learning Time</a:t>
            </a:r>
          </a:p>
          <a:p>
            <a:pPr defTabSz="912813">
              <a:tabLst>
                <a:tab pos="266700" algn="l"/>
              </a:tabLst>
              <a:defRPr/>
            </a:pPr>
            <a:r>
              <a:rPr lang="en-US" altLang="ja-JP" sz="2800" b="1" i="0" dirty="0">
                <a:solidFill>
                  <a:srgbClr val="000000"/>
                </a:solidFill>
                <a:latin typeface="+mj-lt"/>
                <a:ea typeface="HG丸ｺﾞｼｯｸM-PRO" pitchFamily="50" charset="-128"/>
              </a:rPr>
              <a:t>	</a:t>
            </a:r>
            <a:r>
              <a:rPr lang="en-US" altLang="ja-JP" sz="2800" i="0" dirty="0">
                <a:solidFill>
                  <a:srgbClr val="000000"/>
                </a:solidFill>
                <a:latin typeface="+mj-lt"/>
                <a:ea typeface="HG丸ｺﾞｼｯｸM-PRO" pitchFamily="50" charset="-128"/>
              </a:rPr>
              <a:t>- </a:t>
            </a:r>
            <a:r>
              <a:rPr lang="en-US" altLang="ja-JP" sz="2800" i="0" dirty="0" smtClean="0">
                <a:solidFill>
                  <a:srgbClr val="000000"/>
                </a:solidFill>
                <a:latin typeface="+mj-lt"/>
                <a:ea typeface="HG丸ｺﾞｼｯｸM-PRO" pitchFamily="50" charset="-128"/>
              </a:rPr>
              <a:t>7 minutes as main content, 15 minutes as all</a:t>
            </a:r>
            <a:endParaRPr lang="en-US" altLang="ja-JP" sz="2800" b="1" i="0" dirty="0">
              <a:solidFill>
                <a:srgbClr val="000000"/>
              </a:solidFill>
              <a:latin typeface="+mj-lt"/>
              <a:ea typeface="HG丸ｺﾞｼｯｸM-PRO" pitchFamily="50" charset="-128"/>
            </a:endParaRPr>
          </a:p>
        </p:txBody>
      </p:sp>
      <p:sp>
        <p:nvSpPr>
          <p:cNvPr id="40964" name="タイトル 1"/>
          <p:cNvSpPr>
            <a:spLocks noGrp="1"/>
          </p:cNvSpPr>
          <p:nvPr>
            <p:ph type="title" idx="4294967295"/>
          </p:nvPr>
        </p:nvSpPr>
        <p:spPr/>
        <p:txBody>
          <a:bodyPr/>
          <a:lstStyle/>
          <a:p>
            <a:r>
              <a:rPr kumimoji="1" lang="en-US" altLang="ja-JP" smtClean="0"/>
              <a:t>Introduction</a:t>
            </a:r>
            <a:endParaRPr kumimoji="1" lang="ja-JP" altLang="en-US" smtClean="0"/>
          </a:p>
        </p:txBody>
      </p:sp>
    </p:spTree>
    <p:extLst>
      <p:ext uri="{BB962C8B-B14F-4D97-AF65-F5344CB8AC3E}">
        <p14:creationId xmlns:p14="http://schemas.microsoft.com/office/powerpoint/2010/main" val="3899063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81" y="832368"/>
            <a:ext cx="8173343" cy="4661207"/>
          </a:xfrm>
          <a:prstGeom prst="rect">
            <a:avLst/>
          </a:prstGeom>
          <a:ln>
            <a:solidFill>
              <a:schemeClr val="tx1"/>
            </a:solidFill>
          </a:ln>
          <a:extLst/>
        </p:spPr>
        <p:style>
          <a:lnRef idx="1">
            <a:schemeClr val="accent2"/>
          </a:lnRef>
          <a:fillRef idx="3">
            <a:schemeClr val="accent2"/>
          </a:fillRef>
          <a:effectRef idx="2">
            <a:schemeClr val="accent2"/>
          </a:effectRef>
          <a:fontRef idx="minor">
            <a:schemeClr val="lt1"/>
          </a:fontRef>
        </p:style>
      </p:pic>
      <p:sp>
        <p:nvSpPr>
          <p:cNvPr id="21" name="正方形/長方形 20"/>
          <p:cNvSpPr/>
          <p:nvPr/>
        </p:nvSpPr>
        <p:spPr>
          <a:xfrm>
            <a:off x="148898" y="152636"/>
            <a:ext cx="9757102"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Load Switch, Transient analysis</a:t>
            </a:r>
            <a:endParaRPr lang="en-US" altLang="ja-JP" sz="2800" i="0" dirty="0">
              <a:solidFill>
                <a:srgbClr val="000000"/>
              </a:solidFill>
              <a:ea typeface="HG丸ｺﾞｼｯｸM-PRO" pitchFamily="50" charset="-128"/>
            </a:endParaRPr>
          </a:p>
        </p:txBody>
      </p:sp>
      <p:cxnSp>
        <p:nvCxnSpPr>
          <p:cNvPr id="5" name="直線コネクタ 4"/>
          <p:cNvCxnSpPr/>
          <p:nvPr/>
        </p:nvCxnSpPr>
        <p:spPr bwMode="auto">
          <a:xfrm>
            <a:off x="3476836" y="3847169"/>
            <a:ext cx="2284080" cy="0"/>
          </a:xfrm>
          <a:prstGeom prst="line">
            <a:avLst/>
          </a:prstGeom>
          <a:ln>
            <a:solidFill>
              <a:srgbClr val="0000FF"/>
            </a:solidFill>
            <a:prstDash val="sysDash"/>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8" name="タイトル 1"/>
          <p:cNvSpPr txBox="1">
            <a:spLocks/>
          </p:cNvSpPr>
          <p:nvPr/>
        </p:nvSpPr>
        <p:spPr bwMode="auto">
          <a:xfrm>
            <a:off x="3982758" y="3140968"/>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smtClean="0">
                <a:solidFill>
                  <a:srgbClr val="0000FF"/>
                </a:solidFill>
              </a:rPr>
              <a:t>Heavy</a:t>
            </a:r>
            <a:br>
              <a:rPr kumimoji="1" lang="en-US" altLang="ja-JP" sz="2400" b="1" i="0" dirty="0" smtClean="0">
                <a:solidFill>
                  <a:srgbClr val="0000FF"/>
                </a:solidFill>
              </a:rPr>
            </a:br>
            <a:r>
              <a:rPr kumimoji="1" lang="en-US" altLang="ja-JP" sz="2400" b="1" i="0" dirty="0" smtClean="0">
                <a:solidFill>
                  <a:srgbClr val="0000FF"/>
                </a:solidFill>
              </a:rPr>
              <a:t> load</a:t>
            </a:r>
            <a:endParaRPr kumimoji="1" lang="ja-JP" altLang="en-US" sz="2400" b="1" i="0" dirty="0" smtClean="0">
              <a:solidFill>
                <a:srgbClr val="0000FF"/>
              </a:solidFill>
            </a:endParaRPr>
          </a:p>
        </p:txBody>
      </p:sp>
      <p:cxnSp>
        <p:nvCxnSpPr>
          <p:cNvPr id="9" name="直線コネクタ 8"/>
          <p:cNvCxnSpPr/>
          <p:nvPr/>
        </p:nvCxnSpPr>
        <p:spPr bwMode="auto">
          <a:xfrm>
            <a:off x="5760916" y="3847169"/>
            <a:ext cx="2072404" cy="0"/>
          </a:xfrm>
          <a:prstGeom prst="line">
            <a:avLst/>
          </a:prstGeom>
          <a:ln>
            <a:solidFill>
              <a:srgbClr val="0000FF"/>
            </a:solidFill>
            <a:prstDash val="soli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0" name="タイトル 1"/>
          <p:cNvSpPr txBox="1">
            <a:spLocks/>
          </p:cNvSpPr>
          <p:nvPr/>
        </p:nvSpPr>
        <p:spPr bwMode="auto">
          <a:xfrm>
            <a:off x="6097609" y="3140968"/>
            <a:ext cx="12910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dirty="0" smtClean="0">
                <a:solidFill>
                  <a:srgbClr val="0000FF"/>
                </a:solidFill>
              </a:rPr>
              <a:t>Light</a:t>
            </a:r>
            <a:br>
              <a:rPr kumimoji="1" lang="en-US" altLang="ja-JP" sz="2400" b="1" i="0" dirty="0" smtClean="0">
                <a:solidFill>
                  <a:srgbClr val="0000FF"/>
                </a:solidFill>
              </a:rPr>
            </a:br>
            <a:r>
              <a:rPr kumimoji="1" lang="en-US" altLang="ja-JP" sz="2400" b="1" i="0" dirty="0" smtClean="0">
                <a:solidFill>
                  <a:srgbClr val="0000FF"/>
                </a:solidFill>
              </a:rPr>
              <a:t> load</a:t>
            </a:r>
            <a:endParaRPr kumimoji="1" lang="ja-JP" altLang="en-US" sz="2400" b="1" i="0" dirty="0" smtClean="0">
              <a:solidFill>
                <a:srgbClr val="0000FF"/>
              </a:solidFill>
            </a:endParaRPr>
          </a:p>
        </p:txBody>
      </p:sp>
      <p:cxnSp>
        <p:nvCxnSpPr>
          <p:cNvPr id="12" name="直線コネクタ 11"/>
          <p:cNvCxnSpPr/>
          <p:nvPr/>
        </p:nvCxnSpPr>
        <p:spPr bwMode="auto">
          <a:xfrm>
            <a:off x="2615322" y="3847169"/>
            <a:ext cx="861514" cy="0"/>
          </a:xfrm>
          <a:prstGeom prst="line">
            <a:avLst/>
          </a:prstGeom>
          <a:ln>
            <a:solidFill>
              <a:srgbClr val="0000FF"/>
            </a:solidFill>
            <a:prstDash val="soli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15" name="四角形吹き出し 14"/>
          <p:cNvSpPr/>
          <p:nvPr/>
        </p:nvSpPr>
        <p:spPr bwMode="auto">
          <a:xfrm>
            <a:off x="1057764" y="4105371"/>
            <a:ext cx="898985" cy="516403"/>
          </a:xfrm>
          <a:prstGeom prst="wedgeRectCallout">
            <a:avLst>
              <a:gd name="adj1" fmla="val 46077"/>
              <a:gd name="adj2" fmla="val -9957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Voltage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6" name="四角形吹き出し 15"/>
          <p:cNvSpPr/>
          <p:nvPr/>
        </p:nvSpPr>
        <p:spPr bwMode="auto">
          <a:xfrm>
            <a:off x="2396716" y="4105371"/>
            <a:ext cx="898985" cy="516403"/>
          </a:xfrm>
          <a:prstGeom prst="wedgeRectCallout">
            <a:avLst>
              <a:gd name="adj1" fmla="val -51752"/>
              <a:gd name="adj2" fmla="val -104537"/>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Current</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9" name="四角形吹き出し 18"/>
          <p:cNvSpPr/>
          <p:nvPr/>
        </p:nvSpPr>
        <p:spPr bwMode="auto">
          <a:xfrm>
            <a:off x="4524369" y="877857"/>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T2</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0" name="四角形吹き出し 19"/>
          <p:cNvSpPr/>
          <p:nvPr/>
        </p:nvSpPr>
        <p:spPr bwMode="auto">
          <a:xfrm>
            <a:off x="2673765" y="877857"/>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T1</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3" name="四角形吹き出し 22"/>
          <p:cNvSpPr/>
          <p:nvPr/>
        </p:nvSpPr>
        <p:spPr bwMode="auto">
          <a:xfrm>
            <a:off x="5760916" y="1550635"/>
            <a:ext cx="1964392" cy="516403"/>
          </a:xfrm>
          <a:prstGeom prst="wedgeRectCallout">
            <a:avLst>
              <a:gd name="adj1" fmla="val -38627"/>
              <a:gd name="adj2" fmla="val 9155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Voltage and Current</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curves on same graph</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6" name="タイトル 1"/>
          <p:cNvSpPr txBox="1">
            <a:spLocks/>
          </p:cNvSpPr>
          <p:nvPr/>
        </p:nvSpPr>
        <p:spPr bwMode="auto">
          <a:xfrm>
            <a:off x="148898" y="5625244"/>
            <a:ext cx="93406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You can see the Transient-waveform, </a:t>
            </a:r>
          </a:p>
          <a:p>
            <a:r>
              <a:rPr kumimoji="1" lang="en-US" altLang="ja-JP" sz="2400" b="1" i="0" dirty="0" smtClean="0">
                <a:solidFill>
                  <a:srgbClr val="0000FF"/>
                </a:solidFill>
              </a:rPr>
              <a:t>  what be made by load current changing </a:t>
            </a:r>
            <a:endParaRPr kumimoji="1" lang="ja-JP" altLang="en-US" sz="2400" b="1" i="0" dirty="0" smtClean="0">
              <a:solidFill>
                <a:srgbClr val="0000FF"/>
              </a:solidFill>
            </a:endParaRPr>
          </a:p>
        </p:txBody>
      </p:sp>
      <p:sp>
        <p:nvSpPr>
          <p:cNvPr id="18" name="四角形吹き出し 17"/>
          <p:cNvSpPr/>
          <p:nvPr/>
        </p:nvSpPr>
        <p:spPr bwMode="auto">
          <a:xfrm>
            <a:off x="4140300" y="4838769"/>
            <a:ext cx="3585008" cy="516403"/>
          </a:xfrm>
          <a:prstGeom prst="wedgeRectCallout">
            <a:avLst>
              <a:gd name="adj1" fmla="val -57066"/>
              <a:gd name="adj2" fmla="val -7256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T1, T2 value</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2" name="四角形吹き出し 21"/>
          <p:cNvSpPr/>
          <p:nvPr/>
        </p:nvSpPr>
        <p:spPr bwMode="auto">
          <a:xfrm>
            <a:off x="6991114" y="4152564"/>
            <a:ext cx="898985" cy="516403"/>
          </a:xfrm>
          <a:prstGeom prst="wedgeRectCallout">
            <a:avLst>
              <a:gd name="adj1" fmla="val -95900"/>
              <a:gd name="adj2" fmla="val -33175"/>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Time</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axis</a:t>
            </a:r>
            <a:endParaRPr kumimoji="0" lang="ja-JP" altLang="en-US" sz="1400" b="1" i="0" u="none" strike="noStrike" cap="none" normalizeH="0" baseline="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813988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16496" y="152636"/>
            <a:ext cx="9489504"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Load Switch, Startup</a:t>
            </a:r>
            <a:endParaRPr lang="en-US" altLang="ja-JP" sz="2800" i="0" dirty="0">
              <a:solidFill>
                <a:srgbClr val="000000"/>
              </a:solidFill>
              <a:ea typeface="HG丸ｺﾞｼｯｸM-PRO" pitchFamily="5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68" y="872716"/>
            <a:ext cx="8427579" cy="4839666"/>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9" name="四角形吹き出し 8"/>
          <p:cNvSpPr/>
          <p:nvPr/>
        </p:nvSpPr>
        <p:spPr bwMode="auto">
          <a:xfrm>
            <a:off x="920552" y="4105371"/>
            <a:ext cx="898985" cy="516403"/>
          </a:xfrm>
          <a:prstGeom prst="wedgeRectCallout">
            <a:avLst>
              <a:gd name="adj1" fmla="val 46077"/>
              <a:gd name="adj2" fmla="val -9957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Voltage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0" name="四角形吹き出し 9"/>
          <p:cNvSpPr/>
          <p:nvPr/>
        </p:nvSpPr>
        <p:spPr bwMode="auto">
          <a:xfrm>
            <a:off x="2396716" y="4105371"/>
            <a:ext cx="898985" cy="516403"/>
          </a:xfrm>
          <a:prstGeom prst="wedgeRectCallout">
            <a:avLst>
              <a:gd name="adj1" fmla="val -51752"/>
              <a:gd name="adj2" fmla="val -104537"/>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Current</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1" name="四角形吹き出し 10"/>
          <p:cNvSpPr/>
          <p:nvPr/>
        </p:nvSpPr>
        <p:spPr bwMode="auto">
          <a:xfrm>
            <a:off x="4140300" y="4977172"/>
            <a:ext cx="3585008" cy="516403"/>
          </a:xfrm>
          <a:prstGeom prst="wedgeRectCallout">
            <a:avLst>
              <a:gd name="adj1" fmla="val -57066"/>
              <a:gd name="adj2" fmla="val -7256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T1, T2 value</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2" name="四角形吹き出し 11"/>
          <p:cNvSpPr/>
          <p:nvPr/>
        </p:nvSpPr>
        <p:spPr bwMode="auto">
          <a:xfrm>
            <a:off x="6991114" y="4152564"/>
            <a:ext cx="898985" cy="516403"/>
          </a:xfrm>
          <a:prstGeom prst="wedgeRectCallout">
            <a:avLst>
              <a:gd name="adj1" fmla="val -95900"/>
              <a:gd name="adj2" fmla="val -33175"/>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Time</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axis</a:t>
            </a:r>
            <a:endParaRPr kumimoji="0" lang="ja-JP" altLang="en-US" sz="1400" b="1" i="0" u="none" strike="noStrike" cap="none" normalizeH="0" baseline="0" dirty="0" smtClean="0">
              <a:ln>
                <a:noFill/>
              </a:ln>
              <a:solidFill>
                <a:schemeClr val="bg1"/>
              </a:solidFill>
              <a:effectLst/>
              <a:latin typeface="+mn-lt"/>
              <a:ea typeface="+mn-ea"/>
            </a:endParaRPr>
          </a:p>
        </p:txBody>
      </p:sp>
      <p:cxnSp>
        <p:nvCxnSpPr>
          <p:cNvPr id="13" name="直線矢印コネクタ 12"/>
          <p:cNvCxnSpPr/>
          <p:nvPr/>
        </p:nvCxnSpPr>
        <p:spPr bwMode="auto">
          <a:xfrm flipH="1">
            <a:off x="2911555" y="1452365"/>
            <a:ext cx="1" cy="496886"/>
          </a:xfrm>
          <a:prstGeom prst="straightConnector1">
            <a:avLst/>
          </a:prstGeom>
          <a:solidFill>
            <a:schemeClr val="accent1"/>
          </a:solidFill>
          <a:ln w="57150" cap="flat" cmpd="sng" algn="ctr">
            <a:solidFill>
              <a:srgbClr val="0000FF"/>
            </a:solidFill>
            <a:prstDash val="sysDot"/>
            <a:round/>
            <a:headEnd type="none" w="med" len="med"/>
            <a:tailEnd type="arrow"/>
          </a:ln>
          <a:effectLst/>
        </p:spPr>
      </p:cxnSp>
      <p:sp>
        <p:nvSpPr>
          <p:cNvPr id="14" name="タイトル 1"/>
          <p:cNvSpPr txBox="1">
            <a:spLocks/>
          </p:cNvSpPr>
          <p:nvPr/>
        </p:nvSpPr>
        <p:spPr bwMode="auto">
          <a:xfrm>
            <a:off x="2166537" y="904487"/>
            <a:ext cx="1584176" cy="3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1800" b="1" i="0" dirty="0" smtClean="0">
                <a:solidFill>
                  <a:srgbClr val="0000FF"/>
                </a:solidFill>
              </a:rPr>
              <a:t>Output ON</a:t>
            </a:r>
            <a:endParaRPr kumimoji="1" lang="ja-JP" altLang="en-US" sz="1800" b="1" i="0" dirty="0" smtClean="0">
              <a:solidFill>
                <a:srgbClr val="0000FF"/>
              </a:solidFill>
            </a:endParaRPr>
          </a:p>
        </p:txBody>
      </p:sp>
      <p:sp>
        <p:nvSpPr>
          <p:cNvPr id="15" name="タイトル 1"/>
          <p:cNvSpPr txBox="1">
            <a:spLocks/>
          </p:cNvSpPr>
          <p:nvPr/>
        </p:nvSpPr>
        <p:spPr bwMode="auto">
          <a:xfrm>
            <a:off x="6717196" y="904487"/>
            <a:ext cx="1584176" cy="3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1800" b="1" i="0" dirty="0" smtClean="0">
                <a:solidFill>
                  <a:srgbClr val="0000FF"/>
                </a:solidFill>
              </a:rPr>
              <a:t>Output OFF</a:t>
            </a:r>
            <a:endParaRPr kumimoji="1" lang="ja-JP" altLang="en-US" sz="1800" b="1" i="0" dirty="0" smtClean="0">
              <a:solidFill>
                <a:srgbClr val="0000FF"/>
              </a:solidFill>
            </a:endParaRPr>
          </a:p>
        </p:txBody>
      </p:sp>
      <p:cxnSp>
        <p:nvCxnSpPr>
          <p:cNvPr id="16" name="直線矢印コネクタ 15"/>
          <p:cNvCxnSpPr/>
          <p:nvPr/>
        </p:nvCxnSpPr>
        <p:spPr bwMode="auto">
          <a:xfrm flipH="1">
            <a:off x="7323536" y="1452365"/>
            <a:ext cx="1" cy="496886"/>
          </a:xfrm>
          <a:prstGeom prst="straightConnector1">
            <a:avLst/>
          </a:prstGeom>
          <a:solidFill>
            <a:schemeClr val="accent1"/>
          </a:solidFill>
          <a:ln w="57150" cap="flat" cmpd="sng" algn="ctr">
            <a:solidFill>
              <a:srgbClr val="0000FF"/>
            </a:solidFill>
            <a:prstDash val="sysDot"/>
            <a:round/>
            <a:headEnd type="none" w="med" len="med"/>
            <a:tailEnd type="arrow"/>
          </a:ln>
          <a:effectLst/>
        </p:spPr>
      </p:cxnSp>
    </p:spTree>
    <p:extLst>
      <p:ext uri="{BB962C8B-B14F-4D97-AF65-F5344CB8AC3E}">
        <p14:creationId xmlns:p14="http://schemas.microsoft.com/office/powerpoint/2010/main" val="1787996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16496" y="152636"/>
            <a:ext cx="9489504"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Load Switch, Ron</a:t>
            </a:r>
            <a:r>
              <a:rPr lang="ja-JP" altLang="en-US" sz="2800" i="0" dirty="0">
                <a:solidFill>
                  <a:srgbClr val="000000"/>
                </a:solidFill>
                <a:ea typeface="HG丸ｺﾞｼｯｸM-PRO" pitchFamily="50" charset="-128"/>
              </a:rPr>
              <a:t> </a:t>
            </a:r>
            <a:r>
              <a:rPr lang="en-US" altLang="ja-JP" sz="2800" i="0" dirty="0" err="1" smtClean="0">
                <a:solidFill>
                  <a:srgbClr val="000000"/>
                </a:solidFill>
                <a:ea typeface="HG丸ｺﾞｼｯｸM-PRO" pitchFamily="50" charset="-128"/>
              </a:rPr>
              <a:t>vs</a:t>
            </a:r>
            <a:r>
              <a:rPr lang="en-US" altLang="ja-JP" sz="2800" i="0" dirty="0" smtClean="0">
                <a:solidFill>
                  <a:srgbClr val="000000"/>
                </a:solidFill>
                <a:ea typeface="HG丸ｺﾞｼｯｸM-PRO" pitchFamily="50" charset="-128"/>
              </a:rPr>
              <a:t> Vin</a:t>
            </a:r>
            <a:endParaRPr lang="en-US" altLang="ja-JP" sz="2800" i="0" dirty="0">
              <a:solidFill>
                <a:srgbClr val="000000"/>
              </a:solidFill>
              <a:ea typeface="HG丸ｺﾞｼｯｸM-PRO"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764704"/>
            <a:ext cx="9066609" cy="462318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pic>
      <p:sp>
        <p:nvSpPr>
          <p:cNvPr id="7" name="四角形吹き出し 6"/>
          <p:cNvSpPr/>
          <p:nvPr/>
        </p:nvSpPr>
        <p:spPr bwMode="auto">
          <a:xfrm>
            <a:off x="521517" y="4388761"/>
            <a:ext cx="898985" cy="516403"/>
          </a:xfrm>
          <a:prstGeom prst="wedgeRectCallout">
            <a:avLst>
              <a:gd name="adj1" fmla="val 17470"/>
              <a:gd name="adj2" fmla="val -208401"/>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Ron</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8" name="四角形吹き出し 7"/>
          <p:cNvSpPr/>
          <p:nvPr/>
        </p:nvSpPr>
        <p:spPr bwMode="auto">
          <a:xfrm>
            <a:off x="7103927" y="4109980"/>
            <a:ext cx="898985" cy="516403"/>
          </a:xfrm>
          <a:prstGeom prst="wedgeRectCallout">
            <a:avLst>
              <a:gd name="adj1" fmla="val -100138"/>
              <a:gd name="adj2" fmla="val 7404"/>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Voltage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0" name="タイトル 1"/>
          <p:cNvSpPr txBox="1">
            <a:spLocks/>
          </p:cNvSpPr>
          <p:nvPr/>
        </p:nvSpPr>
        <p:spPr bwMode="auto">
          <a:xfrm>
            <a:off x="200472" y="6040924"/>
            <a:ext cx="93406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You can see the related curve</a:t>
            </a:r>
            <a:r>
              <a:rPr kumimoji="1" lang="ja-JP" altLang="en-US" sz="2400" b="1" i="0" dirty="0">
                <a:solidFill>
                  <a:srgbClr val="0000FF"/>
                </a:solidFill>
              </a:rPr>
              <a:t> </a:t>
            </a:r>
            <a:r>
              <a:rPr kumimoji="1" lang="en-US" altLang="ja-JP" sz="2400" b="1" i="0" dirty="0" smtClean="0">
                <a:solidFill>
                  <a:srgbClr val="0000FF"/>
                </a:solidFill>
              </a:rPr>
              <a:t>of Ron </a:t>
            </a:r>
            <a:r>
              <a:rPr kumimoji="1" lang="en-US" altLang="ja-JP" sz="2400" b="1" i="0" dirty="0" err="1" smtClean="0">
                <a:solidFill>
                  <a:srgbClr val="0000FF"/>
                </a:solidFill>
              </a:rPr>
              <a:t>vs</a:t>
            </a:r>
            <a:r>
              <a:rPr kumimoji="1" lang="en-US" altLang="ja-JP" sz="2400" b="1" i="0" dirty="0" smtClean="0">
                <a:solidFill>
                  <a:srgbClr val="0000FF"/>
                </a:solidFill>
              </a:rPr>
              <a:t> Vin</a:t>
            </a:r>
            <a:endParaRPr kumimoji="1" lang="ja-JP" altLang="en-US" sz="2400" b="1" i="0" dirty="0" smtClean="0">
              <a:solidFill>
                <a:srgbClr val="0000FF"/>
              </a:solidFill>
            </a:endParaRPr>
          </a:p>
        </p:txBody>
      </p:sp>
      <p:sp>
        <p:nvSpPr>
          <p:cNvPr id="12" name="四角形吹き出し 11"/>
          <p:cNvSpPr/>
          <p:nvPr/>
        </p:nvSpPr>
        <p:spPr bwMode="auto">
          <a:xfrm>
            <a:off x="3152800" y="877857"/>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T2</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3" name="四角形吹き出し 12"/>
          <p:cNvSpPr/>
          <p:nvPr/>
        </p:nvSpPr>
        <p:spPr bwMode="auto">
          <a:xfrm>
            <a:off x="2023770" y="877857"/>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T1</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4" name="四角形吹き出し 13"/>
          <p:cNvSpPr/>
          <p:nvPr/>
        </p:nvSpPr>
        <p:spPr bwMode="auto">
          <a:xfrm>
            <a:off x="3742464" y="5162367"/>
            <a:ext cx="3585008" cy="516403"/>
          </a:xfrm>
          <a:prstGeom prst="wedgeRectCallout">
            <a:avLst>
              <a:gd name="adj1" fmla="val -57066"/>
              <a:gd name="adj2" fmla="val -7256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T1, T2 value</a:t>
            </a:r>
            <a:endParaRPr kumimoji="0" lang="ja-JP" altLang="en-US" sz="1400" b="1" i="0" u="none" strike="noStrike" cap="none" normalizeH="0" baseline="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039790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16" y="944724"/>
            <a:ext cx="8426177" cy="4771047"/>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4" name="正方形/長方形 3"/>
          <p:cNvSpPr/>
          <p:nvPr/>
        </p:nvSpPr>
        <p:spPr>
          <a:xfrm>
            <a:off x="416496" y="152636"/>
            <a:ext cx="9489504"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Load Switch, Ron</a:t>
            </a:r>
            <a:r>
              <a:rPr lang="ja-JP" altLang="en-US" sz="2800" i="0" dirty="0">
                <a:solidFill>
                  <a:srgbClr val="000000"/>
                </a:solidFill>
                <a:ea typeface="HG丸ｺﾞｼｯｸM-PRO" pitchFamily="50" charset="-128"/>
              </a:rPr>
              <a:t> </a:t>
            </a:r>
            <a:r>
              <a:rPr lang="en-US" altLang="ja-JP" sz="2800" i="0" dirty="0" err="1" smtClean="0">
                <a:solidFill>
                  <a:srgbClr val="000000"/>
                </a:solidFill>
                <a:ea typeface="HG丸ｺﾞｼｯｸM-PRO" pitchFamily="50" charset="-128"/>
              </a:rPr>
              <a:t>vs</a:t>
            </a:r>
            <a:r>
              <a:rPr lang="en-US" altLang="ja-JP" sz="2800" i="0" dirty="0" smtClean="0">
                <a:solidFill>
                  <a:srgbClr val="000000"/>
                </a:solidFill>
                <a:ea typeface="HG丸ｺﾞｼｯｸM-PRO" pitchFamily="50" charset="-128"/>
              </a:rPr>
              <a:t> </a:t>
            </a:r>
            <a:r>
              <a:rPr lang="en-US" altLang="ja-JP" sz="2800" i="0" dirty="0" err="1" smtClean="0">
                <a:solidFill>
                  <a:srgbClr val="000000"/>
                </a:solidFill>
                <a:ea typeface="HG丸ｺﾞｼｯｸM-PRO" pitchFamily="50" charset="-128"/>
              </a:rPr>
              <a:t>Iout</a:t>
            </a:r>
            <a:endParaRPr lang="en-US" altLang="ja-JP" sz="2800" i="0" dirty="0">
              <a:solidFill>
                <a:srgbClr val="000000"/>
              </a:solidFill>
              <a:ea typeface="HG丸ｺﾞｼｯｸM-PRO" pitchFamily="50" charset="-128"/>
            </a:endParaRPr>
          </a:p>
        </p:txBody>
      </p:sp>
      <p:sp>
        <p:nvSpPr>
          <p:cNvPr id="5" name="四角形吹き出し 4"/>
          <p:cNvSpPr/>
          <p:nvPr/>
        </p:nvSpPr>
        <p:spPr bwMode="auto">
          <a:xfrm>
            <a:off x="521517" y="4388761"/>
            <a:ext cx="898985" cy="516403"/>
          </a:xfrm>
          <a:prstGeom prst="wedgeRectCallout">
            <a:avLst>
              <a:gd name="adj1" fmla="val 17470"/>
              <a:gd name="adj2" fmla="val -208401"/>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Ron</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6" name="四角形吹き出し 5"/>
          <p:cNvSpPr/>
          <p:nvPr/>
        </p:nvSpPr>
        <p:spPr bwMode="auto">
          <a:xfrm>
            <a:off x="7103927" y="4368181"/>
            <a:ext cx="898985" cy="516403"/>
          </a:xfrm>
          <a:prstGeom prst="wedgeRectCallout">
            <a:avLst>
              <a:gd name="adj1" fmla="val -138281"/>
              <a:gd name="adj2" fmla="val -51620"/>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Current</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7" name="四角形吹き出し 6"/>
          <p:cNvSpPr/>
          <p:nvPr/>
        </p:nvSpPr>
        <p:spPr bwMode="auto">
          <a:xfrm>
            <a:off x="3742464" y="5162367"/>
            <a:ext cx="3585008" cy="516403"/>
          </a:xfrm>
          <a:prstGeom prst="wedgeRectCallout">
            <a:avLst>
              <a:gd name="adj1" fmla="val -57066"/>
              <a:gd name="adj2" fmla="val -7256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T1, T2 value</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8" name="四角形吹き出し 7"/>
          <p:cNvSpPr/>
          <p:nvPr/>
        </p:nvSpPr>
        <p:spPr bwMode="auto">
          <a:xfrm>
            <a:off x="3152800" y="877857"/>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T2</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9" name="四角形吹き出し 8"/>
          <p:cNvSpPr/>
          <p:nvPr/>
        </p:nvSpPr>
        <p:spPr bwMode="auto">
          <a:xfrm>
            <a:off x="2023770" y="877857"/>
            <a:ext cx="589664" cy="258201"/>
          </a:xfrm>
          <a:prstGeom prst="wedgeRectCallout">
            <a:avLst>
              <a:gd name="adj1" fmla="val 8100"/>
              <a:gd name="adj2" fmla="val 10710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T1</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0" name="タイトル 1"/>
          <p:cNvSpPr txBox="1">
            <a:spLocks/>
          </p:cNvSpPr>
          <p:nvPr/>
        </p:nvSpPr>
        <p:spPr bwMode="auto">
          <a:xfrm>
            <a:off x="200472" y="6040924"/>
            <a:ext cx="93406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You can see the related curve</a:t>
            </a:r>
            <a:r>
              <a:rPr kumimoji="1" lang="ja-JP" altLang="en-US" sz="2400" b="1" i="0" dirty="0">
                <a:solidFill>
                  <a:srgbClr val="0000FF"/>
                </a:solidFill>
              </a:rPr>
              <a:t> </a:t>
            </a:r>
            <a:r>
              <a:rPr kumimoji="1" lang="en-US" altLang="ja-JP" sz="2400" b="1" i="0" dirty="0" smtClean="0">
                <a:solidFill>
                  <a:srgbClr val="0000FF"/>
                </a:solidFill>
              </a:rPr>
              <a:t>of Ron </a:t>
            </a:r>
            <a:r>
              <a:rPr kumimoji="1" lang="en-US" altLang="ja-JP" sz="2400" b="1" i="0" dirty="0" err="1" smtClean="0">
                <a:solidFill>
                  <a:srgbClr val="0000FF"/>
                </a:solidFill>
              </a:rPr>
              <a:t>vs</a:t>
            </a:r>
            <a:r>
              <a:rPr kumimoji="1" lang="en-US" altLang="ja-JP" sz="2400" b="1" i="0" dirty="0" smtClean="0">
                <a:solidFill>
                  <a:srgbClr val="0000FF"/>
                </a:solidFill>
              </a:rPr>
              <a:t> </a:t>
            </a:r>
            <a:r>
              <a:rPr kumimoji="1" lang="en-US" altLang="ja-JP" sz="2400" b="1" i="0" dirty="0" err="1" smtClean="0">
                <a:solidFill>
                  <a:srgbClr val="0000FF"/>
                </a:solidFill>
              </a:rPr>
              <a:t>Iou</a:t>
            </a:r>
            <a:r>
              <a:rPr kumimoji="1" lang="en-US" altLang="ja-JP" sz="2400" b="1" i="0" dirty="0" err="1">
                <a:solidFill>
                  <a:srgbClr val="0000FF"/>
                </a:solidFill>
              </a:rPr>
              <a:t>t</a:t>
            </a:r>
            <a:endParaRPr kumimoji="1" lang="ja-JP" altLang="en-US" sz="2400" b="1" i="0" dirty="0" smtClean="0">
              <a:solidFill>
                <a:srgbClr val="0000FF"/>
              </a:solidFill>
            </a:endParaRPr>
          </a:p>
        </p:txBody>
      </p:sp>
      <p:cxnSp>
        <p:nvCxnSpPr>
          <p:cNvPr id="11" name="直線矢印コネクタ 10"/>
          <p:cNvCxnSpPr/>
          <p:nvPr/>
        </p:nvCxnSpPr>
        <p:spPr bwMode="auto">
          <a:xfrm flipH="1" flipV="1">
            <a:off x="6272254" y="2024845"/>
            <a:ext cx="1281165" cy="6527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2" name="タイトル 1"/>
          <p:cNvSpPr txBox="1">
            <a:spLocks/>
          </p:cNvSpPr>
          <p:nvPr/>
        </p:nvSpPr>
        <p:spPr bwMode="auto">
          <a:xfrm>
            <a:off x="7601175" y="2515428"/>
            <a:ext cx="1276261" cy="3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1800" b="1" i="0" dirty="0" smtClean="0">
                <a:solidFill>
                  <a:srgbClr val="0000FF"/>
                </a:solidFill>
              </a:rPr>
              <a:t>Vin=5.0V</a:t>
            </a:r>
            <a:endParaRPr kumimoji="1" lang="ja-JP" altLang="en-US" sz="1800" b="1" i="0" dirty="0" smtClean="0">
              <a:solidFill>
                <a:srgbClr val="0000FF"/>
              </a:solidFill>
            </a:endParaRPr>
          </a:p>
        </p:txBody>
      </p:sp>
      <p:cxnSp>
        <p:nvCxnSpPr>
          <p:cNvPr id="16" name="直線矢印コネクタ 15"/>
          <p:cNvCxnSpPr/>
          <p:nvPr/>
        </p:nvCxnSpPr>
        <p:spPr bwMode="auto">
          <a:xfrm flipH="1">
            <a:off x="6105128" y="3120643"/>
            <a:ext cx="1448292" cy="162119"/>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18" name="直線矢印コネクタ 17"/>
          <p:cNvCxnSpPr/>
          <p:nvPr/>
        </p:nvCxnSpPr>
        <p:spPr bwMode="auto">
          <a:xfrm flipH="1">
            <a:off x="6105128" y="3600069"/>
            <a:ext cx="1448291" cy="135066"/>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19" name="直線矢印コネクタ 18"/>
          <p:cNvCxnSpPr/>
          <p:nvPr/>
        </p:nvCxnSpPr>
        <p:spPr bwMode="auto">
          <a:xfrm flipH="1" flipV="1">
            <a:off x="6105128" y="3947861"/>
            <a:ext cx="1448291" cy="162119"/>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24" name="タイトル 1"/>
          <p:cNvSpPr txBox="1">
            <a:spLocks/>
          </p:cNvSpPr>
          <p:nvPr/>
        </p:nvSpPr>
        <p:spPr bwMode="auto">
          <a:xfrm>
            <a:off x="7601175" y="2956735"/>
            <a:ext cx="1276261" cy="3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1800" b="1" i="0" dirty="0" smtClean="0">
                <a:solidFill>
                  <a:srgbClr val="0000FF"/>
                </a:solidFill>
              </a:rPr>
              <a:t>Vin=3.3V</a:t>
            </a:r>
            <a:endParaRPr kumimoji="1" lang="ja-JP" altLang="en-US" sz="1800" b="1" i="0" dirty="0" smtClean="0">
              <a:solidFill>
                <a:srgbClr val="0000FF"/>
              </a:solidFill>
            </a:endParaRPr>
          </a:p>
        </p:txBody>
      </p:sp>
      <p:sp>
        <p:nvSpPr>
          <p:cNvPr id="25" name="タイトル 1"/>
          <p:cNvSpPr txBox="1">
            <a:spLocks/>
          </p:cNvSpPr>
          <p:nvPr/>
        </p:nvSpPr>
        <p:spPr bwMode="auto">
          <a:xfrm>
            <a:off x="7601175" y="3413313"/>
            <a:ext cx="1276261" cy="3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1800" b="1" i="0" dirty="0" smtClean="0">
                <a:solidFill>
                  <a:srgbClr val="0000FF"/>
                </a:solidFill>
              </a:rPr>
              <a:t>Vin=1.8V</a:t>
            </a:r>
            <a:endParaRPr kumimoji="1" lang="ja-JP" altLang="en-US" sz="1800" b="1" i="0" dirty="0" smtClean="0">
              <a:solidFill>
                <a:srgbClr val="0000FF"/>
              </a:solidFill>
            </a:endParaRPr>
          </a:p>
        </p:txBody>
      </p:sp>
      <p:sp>
        <p:nvSpPr>
          <p:cNvPr id="26" name="タイトル 1"/>
          <p:cNvSpPr txBox="1">
            <a:spLocks/>
          </p:cNvSpPr>
          <p:nvPr/>
        </p:nvSpPr>
        <p:spPr bwMode="auto">
          <a:xfrm>
            <a:off x="7601175" y="3923224"/>
            <a:ext cx="1276261" cy="3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1800" b="1" i="0" dirty="0" smtClean="0">
                <a:solidFill>
                  <a:srgbClr val="0000FF"/>
                </a:solidFill>
              </a:rPr>
              <a:t>Vin=1.2V</a:t>
            </a:r>
            <a:endParaRPr kumimoji="1" lang="ja-JP" altLang="en-US" sz="1800" b="1" i="0" dirty="0" smtClean="0">
              <a:solidFill>
                <a:srgbClr val="0000FF"/>
              </a:solidFill>
            </a:endParaRPr>
          </a:p>
        </p:txBody>
      </p:sp>
    </p:spTree>
    <p:extLst>
      <p:ext uri="{BB962C8B-B14F-4D97-AF65-F5344CB8AC3E}">
        <p14:creationId xmlns:p14="http://schemas.microsoft.com/office/powerpoint/2010/main" val="303917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24" y="839595"/>
            <a:ext cx="7848872" cy="4929665"/>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4" name="正方形/長方形 3"/>
          <p:cNvSpPr/>
          <p:nvPr/>
        </p:nvSpPr>
        <p:spPr>
          <a:xfrm>
            <a:off x="416496" y="152636"/>
            <a:ext cx="9489504" cy="523220"/>
          </a:xfrm>
          <a:prstGeom prst="rect">
            <a:avLst/>
          </a:prstGeom>
        </p:spPr>
        <p:txBody>
          <a:bodyPr wrap="square">
            <a:spAutoFit/>
          </a:bodyPr>
          <a:lstStyle/>
          <a:p>
            <a:pPr defTabSz="912813">
              <a:defRPr/>
            </a:pPr>
            <a:r>
              <a:rPr lang="en-US" altLang="ja-JP" sz="2800" i="0" dirty="0" smtClean="0">
                <a:solidFill>
                  <a:srgbClr val="000000"/>
                </a:solidFill>
                <a:ea typeface="HG丸ｺﾞｼｯｸM-PRO" pitchFamily="50" charset="-128"/>
              </a:rPr>
              <a:t>How to use the Simulator -2 Load Switch, Inrush</a:t>
            </a:r>
            <a:endParaRPr lang="en-US" altLang="ja-JP" sz="2800" i="0" dirty="0">
              <a:solidFill>
                <a:srgbClr val="000000"/>
              </a:solidFill>
              <a:ea typeface="HG丸ｺﾞｼｯｸM-PRO" pitchFamily="50" charset="-128"/>
            </a:endParaRPr>
          </a:p>
        </p:txBody>
      </p:sp>
      <p:sp>
        <p:nvSpPr>
          <p:cNvPr id="7" name="四角形吹き出し 6"/>
          <p:cNvSpPr/>
          <p:nvPr/>
        </p:nvSpPr>
        <p:spPr bwMode="auto">
          <a:xfrm>
            <a:off x="3742464" y="5162367"/>
            <a:ext cx="3585008" cy="516403"/>
          </a:xfrm>
          <a:prstGeom prst="wedgeRectCallout">
            <a:avLst>
              <a:gd name="adj1" fmla="val -57066"/>
              <a:gd name="adj2" fmla="val -7256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You can read specific value,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through input T1, T2 value</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10" name="タイトル 1"/>
          <p:cNvSpPr txBox="1">
            <a:spLocks/>
          </p:cNvSpPr>
          <p:nvPr/>
        </p:nvSpPr>
        <p:spPr bwMode="auto">
          <a:xfrm>
            <a:off x="200472" y="6040924"/>
            <a:ext cx="9340606"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rgbClr val="0000FF"/>
                </a:solidFill>
              </a:rPr>
              <a:t>The transition waveform as output is triggered ON and OFF</a:t>
            </a:r>
            <a:endParaRPr kumimoji="1" lang="ja-JP" altLang="en-US" sz="2400" b="1" i="0" dirty="0" smtClean="0">
              <a:solidFill>
                <a:srgbClr val="0000FF"/>
              </a:solidFill>
            </a:endParaRPr>
          </a:p>
        </p:txBody>
      </p:sp>
      <p:sp>
        <p:nvSpPr>
          <p:cNvPr id="21" name="四角形吹き出し 20"/>
          <p:cNvSpPr/>
          <p:nvPr/>
        </p:nvSpPr>
        <p:spPr bwMode="auto">
          <a:xfrm>
            <a:off x="425302" y="3969060"/>
            <a:ext cx="898985" cy="516403"/>
          </a:xfrm>
          <a:prstGeom prst="wedgeRectCallout">
            <a:avLst>
              <a:gd name="adj1" fmla="val 46077"/>
              <a:gd name="adj2" fmla="val -99576"/>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Voltage</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2" name="四角形吹き出し 21"/>
          <p:cNvSpPr/>
          <p:nvPr/>
        </p:nvSpPr>
        <p:spPr bwMode="auto">
          <a:xfrm>
            <a:off x="1764254" y="3969060"/>
            <a:ext cx="898985" cy="516403"/>
          </a:xfrm>
          <a:prstGeom prst="wedgeRectCallout">
            <a:avLst>
              <a:gd name="adj1" fmla="val -51752"/>
              <a:gd name="adj2" fmla="val -104537"/>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Current</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 axis</a:t>
            </a:r>
            <a:endParaRPr kumimoji="0" lang="ja-JP" altLang="en-US" sz="1400" b="1" i="0" u="none" strike="noStrike" cap="none" normalizeH="0" baseline="0" dirty="0" smtClean="0">
              <a:ln>
                <a:noFill/>
              </a:ln>
              <a:solidFill>
                <a:schemeClr val="bg1"/>
              </a:solidFill>
              <a:effectLst/>
              <a:latin typeface="+mn-lt"/>
              <a:ea typeface="+mn-ea"/>
            </a:endParaRPr>
          </a:p>
        </p:txBody>
      </p:sp>
      <p:sp>
        <p:nvSpPr>
          <p:cNvPr id="23" name="四角形吹き出し 22"/>
          <p:cNvSpPr/>
          <p:nvPr/>
        </p:nvSpPr>
        <p:spPr bwMode="auto">
          <a:xfrm>
            <a:off x="6991114" y="3969060"/>
            <a:ext cx="898985" cy="516403"/>
          </a:xfrm>
          <a:prstGeom prst="wedgeRectCallout">
            <a:avLst>
              <a:gd name="adj1" fmla="val -95900"/>
              <a:gd name="adj2" fmla="val -33175"/>
            </a:avLst>
          </a:prstGeom>
          <a:solidFill>
            <a:srgbClr val="0000FF"/>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Time</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sz="1400" b="1" i="0" dirty="0" smtClean="0">
                <a:solidFill>
                  <a:schemeClr val="bg1"/>
                </a:solidFill>
                <a:latin typeface="+mn-lt"/>
                <a:ea typeface="+mn-ea"/>
              </a:rPr>
              <a:t>axis</a:t>
            </a:r>
            <a:endParaRPr kumimoji="0" lang="ja-JP" altLang="en-US" sz="1400" b="1" i="0" u="none" strike="noStrike" cap="none" normalizeH="0" baseline="0" dirty="0" smtClean="0">
              <a:ln>
                <a:noFill/>
              </a:ln>
              <a:solidFill>
                <a:schemeClr val="bg1"/>
              </a:solidFill>
              <a:effectLst/>
              <a:latin typeface="+mn-lt"/>
              <a:ea typeface="+mn-ea"/>
            </a:endParaRPr>
          </a:p>
        </p:txBody>
      </p:sp>
      <p:cxnSp>
        <p:nvCxnSpPr>
          <p:cNvPr id="27" name="直線矢印コネクタ 26"/>
          <p:cNvCxnSpPr/>
          <p:nvPr/>
        </p:nvCxnSpPr>
        <p:spPr bwMode="auto">
          <a:xfrm flipH="1">
            <a:off x="2025610" y="1203922"/>
            <a:ext cx="1" cy="496886"/>
          </a:xfrm>
          <a:prstGeom prst="straightConnector1">
            <a:avLst/>
          </a:prstGeom>
          <a:solidFill>
            <a:schemeClr val="accent1"/>
          </a:solidFill>
          <a:ln w="57150" cap="flat" cmpd="sng" algn="ctr">
            <a:solidFill>
              <a:srgbClr val="0000FF"/>
            </a:solidFill>
            <a:prstDash val="sysDot"/>
            <a:round/>
            <a:headEnd type="none" w="med" len="med"/>
            <a:tailEnd type="arrow"/>
          </a:ln>
          <a:effectLst/>
        </p:spPr>
      </p:cxnSp>
      <p:sp>
        <p:nvSpPr>
          <p:cNvPr id="28" name="タイトル 1"/>
          <p:cNvSpPr txBox="1">
            <a:spLocks/>
          </p:cNvSpPr>
          <p:nvPr/>
        </p:nvSpPr>
        <p:spPr bwMode="auto">
          <a:xfrm>
            <a:off x="1280592" y="656044"/>
            <a:ext cx="1276261" cy="3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1800" b="1" i="0" dirty="0" smtClean="0">
                <a:solidFill>
                  <a:srgbClr val="0000FF"/>
                </a:solidFill>
              </a:rPr>
              <a:t>Output</a:t>
            </a:r>
            <a:br>
              <a:rPr kumimoji="1" lang="en-US" altLang="ja-JP" sz="1800" b="1" i="0" dirty="0" smtClean="0">
                <a:solidFill>
                  <a:srgbClr val="0000FF"/>
                </a:solidFill>
              </a:rPr>
            </a:br>
            <a:r>
              <a:rPr kumimoji="1" lang="en-US" altLang="ja-JP" sz="1800" b="1" i="0" dirty="0" smtClean="0">
                <a:solidFill>
                  <a:srgbClr val="0000FF"/>
                </a:solidFill>
              </a:rPr>
              <a:t>ON</a:t>
            </a:r>
            <a:endParaRPr kumimoji="1" lang="ja-JP" altLang="en-US" sz="1800" b="1" i="0" dirty="0" smtClean="0">
              <a:solidFill>
                <a:srgbClr val="0000FF"/>
              </a:solidFill>
            </a:endParaRPr>
          </a:p>
        </p:txBody>
      </p:sp>
      <p:sp>
        <p:nvSpPr>
          <p:cNvPr id="30" name="タイトル 1"/>
          <p:cNvSpPr txBox="1">
            <a:spLocks/>
          </p:cNvSpPr>
          <p:nvPr/>
        </p:nvSpPr>
        <p:spPr bwMode="auto">
          <a:xfrm>
            <a:off x="2272583" y="656044"/>
            <a:ext cx="1276261" cy="3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1800" b="1" i="0" dirty="0" smtClean="0">
                <a:solidFill>
                  <a:srgbClr val="0000FF"/>
                </a:solidFill>
              </a:rPr>
              <a:t>Output</a:t>
            </a:r>
            <a:br>
              <a:rPr kumimoji="1" lang="en-US" altLang="ja-JP" sz="1800" b="1" i="0" dirty="0" smtClean="0">
                <a:solidFill>
                  <a:srgbClr val="0000FF"/>
                </a:solidFill>
              </a:rPr>
            </a:br>
            <a:r>
              <a:rPr kumimoji="1" lang="en-US" altLang="ja-JP" sz="1800" b="1" i="0" dirty="0" smtClean="0">
                <a:solidFill>
                  <a:srgbClr val="0000FF"/>
                </a:solidFill>
              </a:rPr>
              <a:t>OFF</a:t>
            </a:r>
            <a:endParaRPr kumimoji="1" lang="ja-JP" altLang="en-US" sz="1800" b="1" i="0" dirty="0" smtClean="0">
              <a:solidFill>
                <a:srgbClr val="0000FF"/>
              </a:solidFill>
            </a:endParaRPr>
          </a:p>
        </p:txBody>
      </p:sp>
      <p:cxnSp>
        <p:nvCxnSpPr>
          <p:cNvPr id="31" name="直線矢印コネクタ 30"/>
          <p:cNvCxnSpPr/>
          <p:nvPr/>
        </p:nvCxnSpPr>
        <p:spPr bwMode="auto">
          <a:xfrm flipH="1">
            <a:off x="2878923" y="1203922"/>
            <a:ext cx="1" cy="496886"/>
          </a:xfrm>
          <a:prstGeom prst="straightConnector1">
            <a:avLst/>
          </a:prstGeom>
          <a:solidFill>
            <a:schemeClr val="accent1"/>
          </a:solidFill>
          <a:ln w="57150" cap="flat" cmpd="sng" algn="ctr">
            <a:solidFill>
              <a:srgbClr val="0000FF"/>
            </a:solidFill>
            <a:prstDash val="sysDot"/>
            <a:round/>
            <a:headEnd type="none" w="med" len="med"/>
            <a:tailEnd type="arrow"/>
          </a:ln>
          <a:effectLst/>
        </p:spPr>
      </p:cxnSp>
    </p:spTree>
    <p:extLst>
      <p:ext uri="{BB962C8B-B14F-4D97-AF65-F5344CB8AC3E}">
        <p14:creationId xmlns:p14="http://schemas.microsoft.com/office/powerpoint/2010/main" val="608725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tabLst>
                <a:tab pos="8343900" algn="r"/>
              </a:tabLst>
            </a:pPr>
            <a:r>
              <a:rPr lang="en-US" altLang="ja-JP" b="1" dirty="0" smtClean="0">
                <a:latin typeface="Arial Unicode MS" pitchFamily="50" charset="-128"/>
                <a:ea typeface="Arial Unicode MS" pitchFamily="50" charset="-128"/>
                <a:cs typeface="Arial Unicode MS" pitchFamily="50" charset="-128"/>
              </a:rPr>
              <a:t>RESTRICTIONS ON PRODUCT USE	</a:t>
            </a:r>
            <a:endParaRPr lang="ja-JP" altLang="en-US" sz="1000" dirty="0" smtClean="0">
              <a:latin typeface="Arial Unicode MS" pitchFamily="50" charset="-128"/>
              <a:ea typeface="Arial Unicode MS" pitchFamily="50" charset="-128"/>
              <a:cs typeface="Arial Unicode MS" pitchFamily="50" charset="-128"/>
            </a:endParaRPr>
          </a:p>
        </p:txBody>
      </p:sp>
      <p:sp>
        <p:nvSpPr>
          <p:cNvPr id="9219" name="Text Box 3"/>
          <p:cNvSpPr txBox="1">
            <a:spLocks noChangeArrowheads="1"/>
          </p:cNvSpPr>
          <p:nvPr/>
        </p:nvSpPr>
        <p:spPr bwMode="auto">
          <a:xfrm>
            <a:off x="409575" y="765175"/>
            <a:ext cx="9077325" cy="5295900"/>
          </a:xfrm>
          <a:prstGeom prst="rect">
            <a:avLst/>
          </a:prstGeom>
          <a:noFill/>
          <a:ln w="9525" algn="ctr">
            <a:noFill/>
            <a:miter lim="800000"/>
            <a:headEnd/>
            <a:tailEnd/>
          </a:ln>
        </p:spPr>
        <p:txBody>
          <a:bodyPr lIns="0" tIns="0" rIns="0" bIns="0">
            <a:spAutoFit/>
          </a:bodyPr>
          <a:lstStyle/>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Toshiba Corporation, and its subsidiaries and affiliates (collectively “TOSHIBA”), reserve the right to make changes to the information in this document, and related hardware, software and systems (collectively “Product”) without notice.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This document and any information herein may not be reproduced without prior written permission from TOSHIBA. Even with TOSHIBA’s written permission, reproduction is permissible only if reproduction is without alteration/omission.</a:t>
            </a:r>
            <a:r>
              <a:rPr kumimoji="0" lang="en-US" altLang="ja-JP" sz="1000" b="1">
                <a:ea typeface="ＭＳ ゴシック" pitchFamily="49" charset="-128"/>
                <a:cs typeface="Arial Unicode MS" pitchFamily="50" charset="-128"/>
              </a:rPr>
              <a:t> </a:t>
            </a:r>
            <a:endParaRPr kumimoji="0" lang="en-US" altLang="ja-JP" sz="700">
              <a:ea typeface="ＭＳ ゴシック" pitchFamily="49" charset="-128"/>
              <a:cs typeface="Arial Unicode MS" pitchFamily="50" charset="-128"/>
            </a:endParaRP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Though TOSHIBA works continually to improve Product's quality and reliability, Product can malfunction or fail. Customers are responsible for complying with safety standards and for providing adequate designs and safeguards for their hardware, software and systems which minimize risk and avoid situations in which a malfunction or failure of Product could cause loss of human life, bodily injury or damage to property, including data loss or corruption. Before customers use the Product, create designs including the Product, or incorporate the Product into their own applications, customers must also refer to and comply with (a) the latest versions of all relevant TOSHIBA information, including without limitation, this document, the specifications, the data sheets and application notes for Product and the precautions and conditions set forth in the "TOSHIBA Semiconductor Reliability Handbook" and (b) the instructions for the application with which the Product will be used with or for. Customers are solely responsible for all aspects of their own product design or applications, including but not limited to (a) determining the appropriateness of the use of this Product in such design or applications; (b) evaluating and determining the applicability of any information contained in this document, or in charts, diagrams, programs, algorithms, sample application circuits, or any other referenced documents; and (c) validating all operating parameters for such designs and applications. </a:t>
            </a:r>
            <a:r>
              <a:rPr kumimoji="0" lang="en-US" altLang="ja-JP" sz="700" b="1">
                <a:ea typeface="ＭＳ ゴシック" pitchFamily="49" charset="-128"/>
                <a:cs typeface="Arial Unicode MS" pitchFamily="50" charset="-128"/>
              </a:rPr>
              <a:t>TOSHIBA ASSUMES NO LIABILITY FOR CUSTOMERS' PRODUCT DESIGN OR APPLICATIONS.</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Product is intended for use in general electronics applications (e.g., computers, personal equipment, office equipment, measuring equipment, industrial robots and home electronics appliances) or for specific applications as expressly stated in this document. Product is neither intended nor warranted for use in equipment or systems that require extraordinarily high levels of quality and/or reliability and/or a malfunction or failure of which may cause loss of human life, bodily injury, serious property damage or serious public impact (“Unintended Use”). Unintended Use includes, without limitation, equipment used in nuclear facilities, equipment used in the aerospace industry, medical equipment, equipment used for automobiles, trains, ships and other transportation, traffic signaling equipment, equipment used to control combustions or explosions, safety devices, elevators and escalators, devices related to electric power, and equipment used in finance-related fields. Do not use Product for Unintended Use unless specifically permitted in this document.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Do not disassemble, analyze, reverse-engineer, alter, modify, translate or copy Product, whether in whole or in part.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Product shall not be used for or incorporated into any products or systems whose manufacture, use, or sale is prohibited under any applicable laws or regulations.</a:t>
            </a:r>
            <a:r>
              <a:rPr kumimoji="0" lang="en-US" altLang="ja-JP" sz="1000" b="1">
                <a:ea typeface="ＭＳ ゴシック" pitchFamily="49" charset="-128"/>
                <a:cs typeface="Arial Unicode MS" pitchFamily="50" charset="-128"/>
              </a:rPr>
              <a:t> </a:t>
            </a:r>
            <a:r>
              <a:rPr kumimoji="0" lang="en-US" altLang="ja-JP" sz="700">
                <a:ea typeface="ＭＳ ゴシック" pitchFamily="49" charset="-128"/>
                <a:cs typeface="Arial Unicode MS" pitchFamily="50" charset="-128"/>
              </a:rPr>
              <a:t>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The information contained herein is presented only as guidance for Product use. No responsibility is assumed by TOSHIBA for any infringement of patents or any other intellectual property rights of third parties that may result from the use of Product. No license to any intellectual property right is granted by this document, whether express or implied, by estoppel or otherwise. </a:t>
            </a:r>
          </a:p>
          <a:p>
            <a:pPr marL="85725" indent="-85725" defTabSz="968375" eaLnBrk="0" hangingPunct="0">
              <a:lnSpc>
                <a:spcPts val="900"/>
              </a:lnSpc>
              <a:spcBef>
                <a:spcPts val="300"/>
              </a:spcBef>
              <a:spcAft>
                <a:spcPts val="300"/>
              </a:spcAft>
              <a:buFont typeface="Symbol" pitchFamily="18" charset="2"/>
              <a:buChar char="·"/>
            </a:pPr>
            <a:r>
              <a:rPr kumimoji="0" lang="en-US" altLang="ja-JP" sz="700" b="1">
                <a:ea typeface="ＭＳ ゴシック" pitchFamily="49" charset="-128"/>
                <a:cs typeface="Arial Unicode MS" pitchFamily="50" charset="-128"/>
              </a:rPr>
              <a:t>ABSENT A WRITTEN SIGNED AGREEMENT, EXCEPT AS PROVIDED IN THE RELEVANT TERMS AND CONDITIONS OF SALE FOR PRODUCT, AND TO THE MAXIMUM EXTENT ALLOWABLE BY LAW, TOSHIBA (1) ASSUMES NO LIABILITY WHATSOEVER, INCLUDING WITHOUT LIMITATION, INDIRECT, CONSEQUENTIAL, SPECIAL, OR INCIDENTAL DAMAGES OR LOSS, INCLUDING WITHOUT LIMITATION, LOSS OF PROFITS, LOSS OF OPPORTUNITIES, BUSINESS INTERRUPTION AND LOSS OF DATA, AND (2) DISCLAIMS ANY AND ALL EXPRESS OR IMPLIED WARRANTIES AND CONDITIONS RELATED TO SALE, USE OF PRODUCT, OR INFORMATION, INCLUDING WARRANTIES OR CONDITIONS OF MERCHANTABILITY, FITNESS FOR A PARTICULAR PURPOSE, ACCURACY OF INFORMATION, OR NONINFRINGEMENT.</a:t>
            </a:r>
            <a:r>
              <a:rPr kumimoji="0" lang="en-US" altLang="ja-JP" sz="700">
                <a:ea typeface="ＭＳ ゴシック" pitchFamily="49" charset="-128"/>
                <a:cs typeface="Arial Unicode MS" pitchFamily="50" charset="-128"/>
              </a:rPr>
              <a:t>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GaAs (Gallium Arsenide) is used in Product. GaAs is harmful to humans if consumed or absorbed, whether in the form of dust or vapor. Handle with care and do not break, cut, crush, grind, dissolve chemically or otherwise expose GaAs in Product.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Product may include products using GaAs (Gallium Arsenide). GaAs is harmful to humans if consumed or absorbed, whether in the form of dust or vapor. Handle with care and do not break, cut, crush, grind, dissolve chemically or otherwise expose GaAs in Product.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Do not use or otherwise make available Product or related software or technology for any military purposes, including without limitation, for the design, development, use, stockpiling or manufacturing of nuclear, chemical, or biological weapons or missile technology products (mass destruction weapons). Product and related software and technology may be controlled under the Japanese Foreign Exchange and Foreign Trade Law and the U.S. Export Administration Regulations. Export and re-export of Product or related software or technology are strictly prohibited except in compliance with all applicable export laws and regulations.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Product is subject to foreign exchange and foreign trade control laws.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Product may include products subject to foreign exchange and foreign trade control laws.</a:t>
            </a:r>
            <a:r>
              <a:rPr kumimoji="0" lang="en-US" altLang="ja-JP" sz="1000" b="1">
                <a:ea typeface="ＭＳ ゴシック" pitchFamily="49" charset="-128"/>
                <a:cs typeface="Arial Unicode MS" pitchFamily="50" charset="-128"/>
              </a:rPr>
              <a:t> </a:t>
            </a:r>
            <a:endParaRPr kumimoji="0" lang="en-US" altLang="ja-JP" sz="700">
              <a:ea typeface="ＭＳ ゴシック" pitchFamily="49" charset="-128"/>
              <a:cs typeface="Arial Unicode MS" pitchFamily="50" charset="-128"/>
            </a:endParaRP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The technical information described in this document is subject to foreign exchange and foreign trade control laws. </a:t>
            </a:r>
          </a:p>
          <a:p>
            <a:pPr marL="85725" indent="-85725" defTabSz="968375" eaLnBrk="0" hangingPunct="0">
              <a:lnSpc>
                <a:spcPts val="900"/>
              </a:lnSpc>
              <a:spcBef>
                <a:spcPts val="300"/>
              </a:spcBef>
              <a:spcAft>
                <a:spcPts val="300"/>
              </a:spcAft>
              <a:buFont typeface="Symbol" pitchFamily="18" charset="2"/>
              <a:buChar char="·"/>
            </a:pPr>
            <a:r>
              <a:rPr kumimoji="0" lang="en-US" altLang="ja-JP" sz="700">
                <a:ea typeface="ＭＳ ゴシック" pitchFamily="49" charset="-128"/>
                <a:cs typeface="Arial Unicode MS" pitchFamily="50" charset="-128"/>
              </a:rPr>
              <a:t>Please contact your TOSHIBA sales representative for details as to environmental matters such as the RoHS compatibility of Product. Please use Product in compliance with all applicable laws and regulations that regulate the inclusion or use of controlled substances, including without limitation, the EU RoHS Directive. TOSHIBA assumes no liability for damages or losses occurring as a result of noncompliance with applicable laws and regulations. </a:t>
            </a:r>
          </a:p>
        </p:txBody>
      </p:sp>
    </p:spTree>
    <p:extLst>
      <p:ext uri="{BB962C8B-B14F-4D97-AF65-F5344CB8AC3E}">
        <p14:creationId xmlns:p14="http://schemas.microsoft.com/office/powerpoint/2010/main" val="34981275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923439"/>
            <a:ext cx="9906000" cy="2123658"/>
          </a:xfrm>
          <a:prstGeom prst="rect">
            <a:avLst/>
          </a:prstGeom>
        </p:spPr>
        <p:txBody>
          <a:bodyPr wrap="square">
            <a:spAutoFit/>
          </a:bodyPr>
          <a:lstStyle/>
          <a:p>
            <a:pPr algn="ctr" defTabSz="912813">
              <a:defRPr/>
            </a:pPr>
            <a:r>
              <a:rPr lang="en-US" altLang="ja-JP" sz="4400" i="0" dirty="0" smtClean="0">
                <a:solidFill>
                  <a:srgbClr val="000000"/>
                </a:solidFill>
                <a:ea typeface="HG丸ｺﾞｼｯｸM-PRO" pitchFamily="50" charset="-128"/>
              </a:rPr>
              <a:t>Overview of Web Simulator,</a:t>
            </a:r>
          </a:p>
          <a:p>
            <a:pPr algn="ctr" defTabSz="912813">
              <a:defRPr/>
            </a:pPr>
            <a:r>
              <a:rPr lang="en-US" altLang="ja-JP" sz="4400" i="0" dirty="0" smtClean="0">
                <a:solidFill>
                  <a:srgbClr val="000000"/>
                </a:solidFill>
                <a:ea typeface="HG丸ｺﾞｼｯｸM-PRO" pitchFamily="50" charset="-128"/>
              </a:rPr>
              <a:t>Overview </a:t>
            </a:r>
            <a:r>
              <a:rPr lang="en-US" altLang="ja-JP" sz="4400" i="0" dirty="0">
                <a:solidFill>
                  <a:srgbClr val="000000"/>
                </a:solidFill>
                <a:ea typeface="HG丸ｺﾞｼｯｸM-PRO" pitchFamily="50" charset="-128"/>
              </a:rPr>
              <a:t>of LDO and </a:t>
            </a:r>
            <a:r>
              <a:rPr lang="en-US" altLang="ja-JP" sz="4400" i="0" dirty="0" smtClean="0">
                <a:solidFill>
                  <a:srgbClr val="000000"/>
                </a:solidFill>
                <a:ea typeface="HG丸ｺﾞｼｯｸM-PRO" pitchFamily="50" charset="-128"/>
              </a:rPr>
              <a:t>Load switch IC</a:t>
            </a:r>
            <a:endParaRPr lang="en-US" altLang="ja-JP" sz="4400" i="0" dirty="0">
              <a:solidFill>
                <a:srgbClr val="000000"/>
              </a:solidFill>
              <a:ea typeface="HG丸ｺﾞｼｯｸM-PRO" pitchFamily="50" charset="-128"/>
            </a:endParaRPr>
          </a:p>
          <a:p>
            <a:pPr algn="ctr" defTabSz="912813">
              <a:defRPr/>
            </a:pPr>
            <a:endParaRPr lang="en-US" altLang="ja-JP" sz="4400" i="0" dirty="0">
              <a:solidFill>
                <a:srgbClr val="000000"/>
              </a:solidFill>
              <a:ea typeface="HG丸ｺﾞｼｯｸM-PRO" pitchFamily="50" charset="-128"/>
            </a:endParaRPr>
          </a:p>
        </p:txBody>
      </p:sp>
    </p:spTree>
    <p:extLst>
      <p:ext uri="{BB962C8B-B14F-4D97-AF65-F5344CB8AC3E}">
        <p14:creationId xmlns:p14="http://schemas.microsoft.com/office/powerpoint/2010/main" val="1091692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2500" y="215933"/>
            <a:ext cx="9453500" cy="584775"/>
          </a:xfrm>
          <a:prstGeom prst="rect">
            <a:avLst/>
          </a:prstGeom>
        </p:spPr>
        <p:txBody>
          <a:bodyPr wrap="square">
            <a:spAutoFit/>
          </a:bodyPr>
          <a:lstStyle/>
          <a:p>
            <a:pPr defTabSz="912813">
              <a:defRPr/>
            </a:pPr>
            <a:r>
              <a:rPr lang="en-US" altLang="ja-JP" sz="3200" i="0" dirty="0" smtClean="0">
                <a:solidFill>
                  <a:srgbClr val="000000"/>
                </a:solidFill>
                <a:ea typeface="HG丸ｺﾞｼｯｸM-PRO" pitchFamily="50" charset="-128"/>
              </a:rPr>
              <a:t>Overview of Web Simulator (LDO, Load Switch IC)</a:t>
            </a:r>
            <a:endParaRPr lang="en-US" altLang="ja-JP" sz="3200" i="0" dirty="0">
              <a:solidFill>
                <a:srgbClr val="000000"/>
              </a:solidFill>
              <a:ea typeface="HG丸ｺﾞｼｯｸM-PRO" pitchFamily="50" charset="-128"/>
            </a:endParaRPr>
          </a:p>
        </p:txBody>
      </p:sp>
      <p:sp>
        <p:nvSpPr>
          <p:cNvPr id="39" name="タイトル 1"/>
          <p:cNvSpPr txBox="1">
            <a:spLocks/>
          </p:cNvSpPr>
          <p:nvPr/>
        </p:nvSpPr>
        <p:spPr bwMode="auto">
          <a:xfrm>
            <a:off x="148898" y="1448780"/>
            <a:ext cx="5884222"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000" b="1" i="0" dirty="0" smtClean="0">
                <a:solidFill>
                  <a:srgbClr val="0000FF"/>
                </a:solidFill>
              </a:rPr>
              <a:t>For Analog IC, especially for power, detailed characteristics are needed for set design. TOSHIBA provides reference data to complement the datasheet with actual usage conditions, that is the </a:t>
            </a:r>
            <a:r>
              <a:rPr kumimoji="1" lang="en-US" altLang="ja-JP" sz="2000" b="1" i="0" u="sng" dirty="0" smtClean="0">
                <a:solidFill>
                  <a:srgbClr val="0000FF"/>
                </a:solidFill>
                <a:effectLst>
                  <a:outerShdw blurRad="38100" dist="38100" dir="2700000" algn="tl">
                    <a:srgbClr val="000000">
                      <a:alpha val="43137"/>
                    </a:srgbClr>
                  </a:outerShdw>
                </a:effectLst>
              </a:rPr>
              <a:t>INTERACTIVE DATASHEET</a:t>
            </a:r>
            <a:r>
              <a:rPr kumimoji="1" lang="en-US" altLang="ja-JP" sz="2000" b="1" i="0" dirty="0" smtClean="0">
                <a:solidFill>
                  <a:srgbClr val="0000FF"/>
                </a:solidFill>
              </a:rPr>
              <a:t> . In addition, support for </a:t>
            </a:r>
            <a:r>
              <a:rPr kumimoji="1" lang="en-US" altLang="ja-JP" sz="2000" b="1" i="0" u="sng" dirty="0" smtClean="0">
                <a:solidFill>
                  <a:srgbClr val="0000FF"/>
                </a:solidFill>
                <a:effectLst>
                  <a:outerShdw blurRad="38100" dist="38100" dir="2700000" algn="tl">
                    <a:srgbClr val="000000">
                      <a:alpha val="43137"/>
                    </a:srgbClr>
                  </a:outerShdw>
                </a:effectLst>
              </a:rPr>
              <a:t>DIRECT ONLINE ORDER</a:t>
            </a:r>
            <a:r>
              <a:rPr kumimoji="1" lang="en-US" altLang="ja-JP" sz="2000" b="1" i="0" dirty="0" smtClean="0">
                <a:solidFill>
                  <a:srgbClr val="0000FF"/>
                </a:solidFill>
              </a:rPr>
              <a:t> of devices from Web Simulator.</a:t>
            </a:r>
            <a:endParaRPr kumimoji="1" lang="ja-JP" altLang="en-US" sz="2000" b="1" i="0" dirty="0" smtClean="0">
              <a:solidFill>
                <a:srgbClr val="0000FF"/>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010" y="4905164"/>
            <a:ext cx="3446351" cy="1500134"/>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
        <p:nvSpPr>
          <p:cNvPr id="41" name="タイトル 1"/>
          <p:cNvSpPr txBox="1">
            <a:spLocks/>
          </p:cNvSpPr>
          <p:nvPr/>
        </p:nvSpPr>
        <p:spPr bwMode="auto">
          <a:xfrm>
            <a:off x="5868670" y="692696"/>
            <a:ext cx="3944870"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u="sng" dirty="0" smtClean="0">
                <a:solidFill>
                  <a:srgbClr val="0000FF"/>
                </a:solidFill>
                <a:effectLst>
                  <a:outerShdw blurRad="38100" dist="38100" dir="2700000" algn="tl">
                    <a:srgbClr val="000000">
                      <a:alpha val="43137"/>
                    </a:srgbClr>
                  </a:outerShdw>
                </a:effectLst>
              </a:rPr>
              <a:t>INTERACTIVE DATASHEET</a:t>
            </a:r>
            <a:endParaRPr kumimoji="1" lang="ja-JP" altLang="en-US" sz="2400" b="1" i="0" dirty="0" smtClean="0">
              <a:solidFill>
                <a:srgbClr val="0000FF"/>
              </a:solidFill>
            </a:endParaRPr>
          </a:p>
        </p:txBody>
      </p:sp>
      <p:sp>
        <p:nvSpPr>
          <p:cNvPr id="48" name="タイトル 1"/>
          <p:cNvSpPr txBox="1">
            <a:spLocks/>
          </p:cNvSpPr>
          <p:nvPr/>
        </p:nvSpPr>
        <p:spPr bwMode="auto">
          <a:xfrm>
            <a:off x="596516" y="4528756"/>
            <a:ext cx="4032448" cy="5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pPr algn="ctr"/>
            <a:r>
              <a:rPr kumimoji="1" lang="en-US" altLang="ja-JP" sz="2400" b="1" i="0" u="sng" dirty="0" smtClean="0">
                <a:solidFill>
                  <a:srgbClr val="0000FF"/>
                </a:solidFill>
                <a:effectLst>
                  <a:outerShdw blurRad="38100" dist="38100" dir="2700000" algn="tl">
                    <a:srgbClr val="000000">
                      <a:alpha val="43137"/>
                    </a:srgbClr>
                  </a:outerShdw>
                </a:effectLst>
              </a:rPr>
              <a:t>DIRECT ONLINE ORDER</a:t>
            </a:r>
            <a:endParaRPr kumimoji="1" lang="ja-JP" altLang="en-US" sz="2400" b="1" i="0" dirty="0" smtClean="0">
              <a:solidFill>
                <a:srgbClr val="0000FF"/>
              </a:solidFill>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3139" y="1160748"/>
            <a:ext cx="3120195" cy="5040567"/>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3790895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0512" y="1133453"/>
            <a:ext cx="3204356" cy="1323439"/>
          </a:xfrm>
          <a:prstGeom prst="rect">
            <a:avLst/>
          </a:prstGeom>
        </p:spPr>
        <p:txBody>
          <a:bodyPr wrap="square">
            <a:spAutoFit/>
          </a:bodyPr>
          <a:lstStyle/>
          <a:p>
            <a:r>
              <a:rPr lang="en-US" altLang="ja-JP" b="1" i="0" dirty="0"/>
              <a:t>Low Drop-Out (LDO) </a:t>
            </a:r>
            <a:r>
              <a:rPr lang="en-US" altLang="ja-JP" i="0" dirty="0"/>
              <a:t>regulators are highly accurate power supply ICs which are </a:t>
            </a:r>
            <a:r>
              <a:rPr lang="en-US" altLang="ja-JP" i="0" dirty="0" smtClean="0"/>
              <a:t>typically under  </a:t>
            </a:r>
            <a:r>
              <a:rPr lang="en-US" altLang="ja-JP" i="0" dirty="0"/>
              <a:t>500mA, and frequently used in a wide range of electronic </a:t>
            </a:r>
            <a:r>
              <a:rPr lang="en-US" altLang="ja-JP" i="0" dirty="0" smtClean="0"/>
              <a:t>devices</a:t>
            </a:r>
            <a:r>
              <a:rPr lang="en-US" altLang="ja-JP" i="0" dirty="0"/>
              <a:t>.</a:t>
            </a:r>
            <a:endParaRPr lang="ja-JP" altLang="en-US" dirty="0"/>
          </a:p>
        </p:txBody>
      </p:sp>
      <p:sp>
        <p:nvSpPr>
          <p:cNvPr id="3" name="正方形/長方形 2"/>
          <p:cNvSpPr/>
          <p:nvPr/>
        </p:nvSpPr>
        <p:spPr>
          <a:xfrm>
            <a:off x="560512" y="3085219"/>
            <a:ext cx="9145016" cy="307777"/>
          </a:xfrm>
          <a:prstGeom prst="rect">
            <a:avLst/>
          </a:prstGeom>
        </p:spPr>
        <p:txBody>
          <a:bodyPr wrap="square">
            <a:spAutoFit/>
          </a:bodyPr>
          <a:lstStyle/>
          <a:p>
            <a:r>
              <a:rPr lang="en-US" altLang="ja-JP" sz="1400" i="0" dirty="0" smtClean="0">
                <a:solidFill>
                  <a:schemeClr val="accent4">
                    <a:lumMod val="60000"/>
                    <a:lumOff val="40000"/>
                  </a:schemeClr>
                </a:solidFill>
              </a:rPr>
              <a:t>Application note: http</a:t>
            </a:r>
            <a:r>
              <a:rPr lang="en-US" altLang="ja-JP" sz="1400" i="0" dirty="0">
                <a:solidFill>
                  <a:schemeClr val="accent4">
                    <a:lumMod val="60000"/>
                    <a:lumOff val="40000"/>
                  </a:schemeClr>
                </a:solidFill>
              </a:rPr>
              <a:t>://</a:t>
            </a:r>
            <a:r>
              <a:rPr lang="en-US" altLang="ja-JP" sz="1400" i="0" dirty="0" smtClean="0">
                <a:solidFill>
                  <a:schemeClr val="accent4">
                    <a:lumMod val="60000"/>
                    <a:lumOff val="40000"/>
                  </a:schemeClr>
                </a:solidFill>
              </a:rPr>
              <a:t>www.semicon.toshiba.co.jp/info/docget.jsp?type=AplNote1&amp;lang=en&amp;pid=TCR2EN28</a:t>
            </a:r>
            <a:endParaRPr lang="ja-JP" altLang="en-US" sz="1400" i="0" dirty="0">
              <a:solidFill>
                <a:schemeClr val="accent4">
                  <a:lumMod val="60000"/>
                  <a:lumOff val="40000"/>
                </a:schemeClr>
              </a:solidFill>
            </a:endParaRPr>
          </a:p>
        </p:txBody>
      </p:sp>
      <p:sp>
        <p:nvSpPr>
          <p:cNvPr id="4" name="正方形/長方形 3"/>
          <p:cNvSpPr/>
          <p:nvPr/>
        </p:nvSpPr>
        <p:spPr>
          <a:xfrm>
            <a:off x="452500" y="215933"/>
            <a:ext cx="9453500" cy="584775"/>
          </a:xfrm>
          <a:prstGeom prst="rect">
            <a:avLst/>
          </a:prstGeom>
        </p:spPr>
        <p:txBody>
          <a:bodyPr wrap="square">
            <a:spAutoFit/>
          </a:bodyPr>
          <a:lstStyle/>
          <a:p>
            <a:pPr defTabSz="912813">
              <a:defRPr/>
            </a:pPr>
            <a:r>
              <a:rPr lang="en-US" altLang="ja-JP" sz="3200" i="0" dirty="0" smtClean="0">
                <a:solidFill>
                  <a:srgbClr val="000000"/>
                </a:solidFill>
                <a:ea typeface="HG丸ｺﾞｼｯｸM-PRO" pitchFamily="50" charset="-128"/>
              </a:rPr>
              <a:t>Overview of LDO and Load-switch-IC</a:t>
            </a:r>
            <a:endParaRPr lang="en-US" altLang="ja-JP" sz="3200" i="0" dirty="0">
              <a:solidFill>
                <a:srgbClr val="000000"/>
              </a:solidFill>
              <a:ea typeface="HG丸ｺﾞｼｯｸM-PRO" pitchFamily="50" charset="-128"/>
            </a:endParaRPr>
          </a:p>
        </p:txBody>
      </p:sp>
      <p:sp>
        <p:nvSpPr>
          <p:cNvPr id="5" name="正方形/長方形 4"/>
          <p:cNvSpPr/>
          <p:nvPr/>
        </p:nvSpPr>
        <p:spPr bwMode="auto">
          <a:xfrm>
            <a:off x="6141132" y="1403739"/>
            <a:ext cx="1377189" cy="1377189"/>
          </a:xfrm>
          <a:prstGeom prst="rect">
            <a:avLst/>
          </a:prstGeom>
          <a:solidFill>
            <a:srgbClr val="0000FF"/>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dirty="0" smtClean="0">
                <a:ln>
                  <a:noFill/>
                </a:ln>
                <a:solidFill>
                  <a:schemeClr val="bg1"/>
                </a:solidFill>
                <a:effectLst/>
                <a:latin typeface="+mn-lt"/>
                <a:ea typeface="+mn-ea"/>
              </a:rPr>
              <a:t>LDO</a:t>
            </a:r>
          </a:p>
        </p:txBody>
      </p:sp>
      <p:sp>
        <p:nvSpPr>
          <p:cNvPr id="6" name="右矢印 5"/>
          <p:cNvSpPr/>
          <p:nvPr/>
        </p:nvSpPr>
        <p:spPr bwMode="auto">
          <a:xfrm>
            <a:off x="3908884" y="1184350"/>
            <a:ext cx="2268252" cy="723938"/>
          </a:xfrm>
          <a:prstGeom prst="rightArrow">
            <a:avLst>
              <a:gd name="adj1" fmla="val 100000"/>
              <a:gd name="adj2" fmla="val 50000"/>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200" b="1" i="0" dirty="0" smtClean="0">
                <a:solidFill>
                  <a:schemeClr val="bg1"/>
                </a:solidFill>
                <a:latin typeface="+mn-lt"/>
                <a:ea typeface="+mn-ea"/>
              </a:rPr>
              <a:t>Input from</a:t>
            </a:r>
            <a:br>
              <a:rPr lang="en-US" altLang="ja-JP" sz="1200" b="1" i="0" dirty="0" smtClean="0">
                <a:solidFill>
                  <a:schemeClr val="bg1"/>
                </a:solidFill>
                <a:latin typeface="+mn-lt"/>
                <a:ea typeface="+mn-ea"/>
              </a:rPr>
            </a:br>
            <a:r>
              <a:rPr lang="en-US" altLang="ja-JP" sz="1400" b="1" i="0" dirty="0" smtClean="0">
                <a:solidFill>
                  <a:schemeClr val="bg1"/>
                </a:solidFill>
                <a:latin typeface="+mn-lt"/>
                <a:ea typeface="+mn-ea"/>
              </a:rPr>
              <a:t>DCDC or</a:t>
            </a:r>
            <a:br>
              <a:rPr lang="en-US" altLang="ja-JP" sz="1400" b="1" i="0" dirty="0" smtClean="0">
                <a:solidFill>
                  <a:schemeClr val="bg1"/>
                </a:solidFill>
                <a:latin typeface="+mn-lt"/>
                <a:ea typeface="+mn-ea"/>
              </a:rPr>
            </a:br>
            <a:r>
              <a:rPr lang="en-US" altLang="ja-JP" sz="1400" b="1" i="0" dirty="0" smtClean="0">
                <a:solidFill>
                  <a:schemeClr val="bg1"/>
                </a:solidFill>
                <a:latin typeface="+mn-lt"/>
                <a:ea typeface="+mn-ea"/>
              </a:rPr>
              <a:t>Noisy-supply</a:t>
            </a:r>
            <a:endParaRPr kumimoji="0" lang="ja-JP" altLang="en-US" sz="1200" b="1" i="0" u="none" strike="noStrike" cap="none" normalizeH="0" baseline="0" dirty="0" smtClean="0">
              <a:ln>
                <a:noFill/>
              </a:ln>
              <a:solidFill>
                <a:schemeClr val="bg1"/>
              </a:solidFill>
              <a:effectLst/>
              <a:latin typeface="+mn-lt"/>
              <a:ea typeface="+mn-ea"/>
            </a:endParaRPr>
          </a:p>
        </p:txBody>
      </p:sp>
      <p:grpSp>
        <p:nvGrpSpPr>
          <p:cNvPr id="18" name="グループ化 17"/>
          <p:cNvGrpSpPr/>
          <p:nvPr/>
        </p:nvGrpSpPr>
        <p:grpSpPr>
          <a:xfrm>
            <a:off x="5136080" y="1237692"/>
            <a:ext cx="681016" cy="643136"/>
            <a:chOff x="4160912" y="3465004"/>
            <a:chExt cx="681016" cy="643136"/>
          </a:xfrm>
        </p:grpSpPr>
        <p:sp>
          <p:nvSpPr>
            <p:cNvPr id="15" name="正方形/長方形 14"/>
            <p:cNvSpPr/>
            <p:nvPr/>
          </p:nvSpPr>
          <p:spPr bwMode="auto">
            <a:xfrm>
              <a:off x="4193856" y="3465004"/>
              <a:ext cx="648072" cy="585283"/>
            </a:xfrm>
            <a:prstGeom prst="rect">
              <a:avLst/>
            </a:prstGeom>
            <a:solidFill>
              <a:schemeClr val="bg1"/>
            </a:solidFill>
            <a:ln w="9525" cap="flat" cmpd="sng" algn="ctr">
              <a:noFill/>
              <a:prstDash val="solid"/>
              <a:round/>
              <a:headEnd type="none" w="med" len="med"/>
              <a:tailEnd type="none" w="med" len="med"/>
            </a:ln>
            <a:effectLst/>
          </p:spPr>
          <p:txBody>
            <a:bodyPr vert="horz" wrap="none" lIns="18000" tIns="18000" rIns="18000" bIns="18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dirty="0" smtClean="0">
                <a:ln>
                  <a:noFill/>
                </a:ln>
                <a:solidFill>
                  <a:schemeClr val="tx1"/>
                </a:solidFill>
                <a:effectLst/>
                <a:latin typeface="+mn-lt"/>
                <a:ea typeface="+mn-ea"/>
              </a:endParaRPr>
            </a:p>
          </p:txBody>
        </p:sp>
        <p:grpSp>
          <p:nvGrpSpPr>
            <p:cNvPr id="14" name="グループ化 13"/>
            <p:cNvGrpSpPr/>
            <p:nvPr/>
          </p:nvGrpSpPr>
          <p:grpSpPr>
            <a:xfrm>
              <a:off x="4340932" y="3501008"/>
              <a:ext cx="471912" cy="473006"/>
              <a:chOff x="1348740" y="4145756"/>
              <a:chExt cx="1444020" cy="1447369"/>
            </a:xfrm>
          </p:grpSpPr>
          <p:sp>
            <p:nvSpPr>
              <p:cNvPr id="10" name="フリーフォーム 9"/>
              <p:cNvSpPr/>
              <p:nvPr/>
            </p:nvSpPr>
            <p:spPr bwMode="auto">
              <a:xfrm>
                <a:off x="1350169" y="4145756"/>
                <a:ext cx="1442591" cy="1447369"/>
              </a:xfrm>
              <a:custGeom>
                <a:avLst/>
                <a:gdLst>
                  <a:gd name="connsiteX0" fmla="*/ 0 w 719137"/>
                  <a:gd name="connsiteY0" fmla="*/ 0 h 721519"/>
                  <a:gd name="connsiteX1" fmla="*/ 0 w 719137"/>
                  <a:gd name="connsiteY1" fmla="*/ 721519 h 721519"/>
                  <a:gd name="connsiteX2" fmla="*/ 719137 w 719137"/>
                  <a:gd name="connsiteY2" fmla="*/ 721519 h 721519"/>
                </a:gdLst>
                <a:ahLst/>
                <a:cxnLst>
                  <a:cxn ang="0">
                    <a:pos x="connsiteX0" y="connsiteY0"/>
                  </a:cxn>
                  <a:cxn ang="0">
                    <a:pos x="connsiteX1" y="connsiteY1"/>
                  </a:cxn>
                  <a:cxn ang="0">
                    <a:pos x="connsiteX2" y="connsiteY2"/>
                  </a:cxn>
                </a:cxnLst>
                <a:rect l="l" t="t" r="r" b="b"/>
                <a:pathLst>
                  <a:path w="719137" h="721519">
                    <a:moveTo>
                      <a:pt x="0" y="0"/>
                    </a:moveTo>
                    <a:lnTo>
                      <a:pt x="0" y="721519"/>
                    </a:lnTo>
                    <a:lnTo>
                      <a:pt x="719137" y="721519"/>
                    </a:lnTo>
                  </a:path>
                </a:pathLst>
              </a:custGeom>
              <a:noFill/>
              <a:ln w="9525" cap="flat" cmpd="sng" algn="ctr">
                <a:solidFill>
                  <a:schemeClr val="tx1"/>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13" name="フリーフォーム 12"/>
              <p:cNvSpPr/>
              <p:nvPr/>
            </p:nvSpPr>
            <p:spPr bwMode="auto">
              <a:xfrm>
                <a:off x="1348740" y="4437112"/>
                <a:ext cx="1444020" cy="219824"/>
              </a:xfrm>
              <a:custGeom>
                <a:avLst/>
                <a:gdLst>
                  <a:gd name="connsiteX0" fmla="*/ 0 w 5013960"/>
                  <a:gd name="connsiteY0" fmla="*/ 723900 h 723900"/>
                  <a:gd name="connsiteX1" fmla="*/ 716280 w 5013960"/>
                  <a:gd name="connsiteY1" fmla="*/ 7620 h 723900"/>
                  <a:gd name="connsiteX2" fmla="*/ 1432560 w 5013960"/>
                  <a:gd name="connsiteY2" fmla="*/ 723900 h 723900"/>
                  <a:gd name="connsiteX3" fmla="*/ 2156460 w 5013960"/>
                  <a:gd name="connsiteY3" fmla="*/ 0 h 723900"/>
                  <a:gd name="connsiteX4" fmla="*/ 2880360 w 5013960"/>
                  <a:gd name="connsiteY4" fmla="*/ 723900 h 723900"/>
                  <a:gd name="connsiteX5" fmla="*/ 3596640 w 5013960"/>
                  <a:gd name="connsiteY5" fmla="*/ 7620 h 723900"/>
                  <a:gd name="connsiteX6" fmla="*/ 4305300 w 5013960"/>
                  <a:gd name="connsiteY6" fmla="*/ 716280 h 723900"/>
                  <a:gd name="connsiteX7" fmla="*/ 5013960 w 5013960"/>
                  <a:gd name="connsiteY7" fmla="*/ 76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723900">
                    <a:moveTo>
                      <a:pt x="0" y="723900"/>
                    </a:moveTo>
                    <a:lnTo>
                      <a:pt x="716280" y="7620"/>
                    </a:lnTo>
                    <a:lnTo>
                      <a:pt x="1432560" y="723900"/>
                    </a:lnTo>
                    <a:lnTo>
                      <a:pt x="2156460" y="0"/>
                    </a:lnTo>
                    <a:lnTo>
                      <a:pt x="2880360" y="723900"/>
                    </a:lnTo>
                    <a:lnTo>
                      <a:pt x="3596640" y="7620"/>
                    </a:lnTo>
                    <a:lnTo>
                      <a:pt x="4305300" y="716280"/>
                    </a:lnTo>
                    <a:lnTo>
                      <a:pt x="5013960" y="7620"/>
                    </a:ln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grpSp>
        <p:sp>
          <p:nvSpPr>
            <p:cNvPr id="16" name="正方形/長方形 15"/>
            <p:cNvSpPr/>
            <p:nvPr/>
          </p:nvSpPr>
          <p:spPr>
            <a:xfrm>
              <a:off x="4394938" y="3923474"/>
              <a:ext cx="306034" cy="184666"/>
            </a:xfrm>
            <a:prstGeom prst="rect">
              <a:avLst/>
            </a:prstGeom>
          </p:spPr>
          <p:txBody>
            <a:bodyPr wrap="square">
              <a:spAutoFit/>
            </a:bodyPr>
            <a:lstStyle/>
            <a:p>
              <a:pPr algn="ctr"/>
              <a:r>
                <a:rPr lang="en-US" altLang="ja-JP" sz="600" i="0" dirty="0"/>
                <a:t>t</a:t>
              </a:r>
              <a:endParaRPr lang="ja-JP" altLang="en-US" sz="600" i="0" dirty="0"/>
            </a:p>
          </p:txBody>
        </p:sp>
        <p:sp>
          <p:nvSpPr>
            <p:cNvPr id="17" name="正方形/長方形 16"/>
            <p:cNvSpPr/>
            <p:nvPr/>
          </p:nvSpPr>
          <p:spPr>
            <a:xfrm rot="16200000">
              <a:off x="3996789" y="3629127"/>
              <a:ext cx="512912" cy="184666"/>
            </a:xfrm>
            <a:prstGeom prst="rect">
              <a:avLst/>
            </a:prstGeom>
          </p:spPr>
          <p:txBody>
            <a:bodyPr wrap="square">
              <a:spAutoFit/>
            </a:bodyPr>
            <a:lstStyle/>
            <a:p>
              <a:pPr algn="ctr"/>
              <a:r>
                <a:rPr lang="en-US" altLang="ja-JP" sz="600" i="0" dirty="0" smtClean="0"/>
                <a:t>V</a:t>
              </a:r>
              <a:r>
                <a:rPr lang="en-US" altLang="ja-JP" sz="600" i="0" baseline="-25000" dirty="0" smtClean="0"/>
                <a:t>INPUT</a:t>
              </a:r>
              <a:endParaRPr lang="ja-JP" altLang="en-US" sz="600" i="0" baseline="-25000" dirty="0"/>
            </a:p>
          </p:txBody>
        </p:sp>
      </p:grpSp>
      <p:sp>
        <p:nvSpPr>
          <p:cNvPr id="19" name="右矢印 18"/>
          <p:cNvSpPr/>
          <p:nvPr/>
        </p:nvSpPr>
        <p:spPr bwMode="auto">
          <a:xfrm>
            <a:off x="3908884" y="2165002"/>
            <a:ext cx="2268252" cy="723938"/>
          </a:xfrm>
          <a:prstGeom prst="rightArrow">
            <a:avLst>
              <a:gd name="adj1" fmla="val 100000"/>
              <a:gd name="adj2" fmla="val 50000"/>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200" b="1" i="0" dirty="0" smtClean="0">
                <a:solidFill>
                  <a:schemeClr val="bg1"/>
                </a:solidFill>
                <a:latin typeface="+mn-lt"/>
                <a:ea typeface="+mn-ea"/>
              </a:rPr>
              <a:t>Input from</a:t>
            </a:r>
            <a:br>
              <a:rPr lang="en-US" altLang="ja-JP" sz="1200" b="1" i="0" dirty="0" smtClean="0">
                <a:solidFill>
                  <a:schemeClr val="bg1"/>
                </a:solidFill>
                <a:latin typeface="+mn-lt"/>
                <a:ea typeface="+mn-ea"/>
              </a:rPr>
            </a:br>
            <a:r>
              <a:rPr lang="en-US" altLang="ja-JP" sz="1200" b="1" i="0" dirty="0" smtClean="0">
                <a:solidFill>
                  <a:schemeClr val="bg1"/>
                </a:solidFill>
                <a:latin typeface="+mn-lt"/>
                <a:ea typeface="+mn-ea"/>
              </a:rPr>
              <a:t>Higher-different-</a:t>
            </a:r>
          </a:p>
          <a:p>
            <a:pPr marL="0" marR="0" indent="0" defTabSz="914400" rtl="0" eaLnBrk="0" fontAlgn="base" latinLnBrk="0" hangingPunct="0">
              <a:lnSpc>
                <a:spcPct val="100000"/>
              </a:lnSpc>
              <a:spcBef>
                <a:spcPct val="0"/>
              </a:spcBef>
              <a:spcAft>
                <a:spcPct val="0"/>
              </a:spcAft>
              <a:buClrTx/>
              <a:buSzTx/>
              <a:buFontTx/>
              <a:buNone/>
              <a:tabLst/>
            </a:pPr>
            <a:r>
              <a:rPr lang="en-US" altLang="ja-JP" sz="1200" b="1" i="0" dirty="0" smtClean="0">
                <a:solidFill>
                  <a:schemeClr val="bg1"/>
                </a:solidFill>
                <a:latin typeface="+mn-lt"/>
                <a:ea typeface="+mn-ea"/>
              </a:rPr>
              <a:t>voltage</a:t>
            </a:r>
            <a:endParaRPr kumimoji="0" lang="ja-JP" altLang="en-US" sz="1200" b="1" i="0" u="none" strike="noStrike" cap="none" normalizeH="0" baseline="0" dirty="0" smtClean="0">
              <a:ln>
                <a:noFill/>
              </a:ln>
              <a:solidFill>
                <a:schemeClr val="bg1"/>
              </a:solidFill>
              <a:effectLst/>
              <a:latin typeface="+mn-lt"/>
              <a:ea typeface="+mn-ea"/>
            </a:endParaRPr>
          </a:p>
        </p:txBody>
      </p:sp>
      <p:grpSp>
        <p:nvGrpSpPr>
          <p:cNvPr id="20" name="グループ化 19"/>
          <p:cNvGrpSpPr/>
          <p:nvPr/>
        </p:nvGrpSpPr>
        <p:grpSpPr>
          <a:xfrm>
            <a:off x="5136080" y="2196572"/>
            <a:ext cx="681016" cy="643136"/>
            <a:chOff x="4160912" y="3465004"/>
            <a:chExt cx="681016" cy="643136"/>
          </a:xfrm>
        </p:grpSpPr>
        <p:sp>
          <p:nvSpPr>
            <p:cNvPr id="21" name="正方形/長方形 20"/>
            <p:cNvSpPr/>
            <p:nvPr/>
          </p:nvSpPr>
          <p:spPr bwMode="auto">
            <a:xfrm>
              <a:off x="4193856" y="3465004"/>
              <a:ext cx="648072" cy="585283"/>
            </a:xfrm>
            <a:prstGeom prst="rect">
              <a:avLst/>
            </a:prstGeom>
            <a:solidFill>
              <a:schemeClr val="bg1"/>
            </a:solidFill>
            <a:ln w="9525" cap="flat" cmpd="sng" algn="ctr">
              <a:noFill/>
              <a:prstDash val="solid"/>
              <a:round/>
              <a:headEnd type="none" w="med" len="med"/>
              <a:tailEnd type="none" w="med" len="med"/>
            </a:ln>
            <a:effectLst/>
          </p:spPr>
          <p:txBody>
            <a:bodyPr vert="horz" wrap="none" lIns="18000" tIns="18000" rIns="18000" bIns="18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dirty="0" smtClean="0">
                <a:ln>
                  <a:noFill/>
                </a:ln>
                <a:solidFill>
                  <a:schemeClr val="tx1"/>
                </a:solidFill>
                <a:effectLst/>
                <a:latin typeface="+mn-lt"/>
                <a:ea typeface="+mn-ea"/>
              </a:endParaRPr>
            </a:p>
          </p:txBody>
        </p:sp>
        <p:sp>
          <p:nvSpPr>
            <p:cNvPr id="25" name="フリーフォーム 24"/>
            <p:cNvSpPr/>
            <p:nvPr/>
          </p:nvSpPr>
          <p:spPr bwMode="auto">
            <a:xfrm>
              <a:off x="4341399" y="3501008"/>
              <a:ext cx="471445" cy="473006"/>
            </a:xfrm>
            <a:custGeom>
              <a:avLst/>
              <a:gdLst>
                <a:gd name="connsiteX0" fmla="*/ 0 w 719137"/>
                <a:gd name="connsiteY0" fmla="*/ 0 h 721519"/>
                <a:gd name="connsiteX1" fmla="*/ 0 w 719137"/>
                <a:gd name="connsiteY1" fmla="*/ 721519 h 721519"/>
                <a:gd name="connsiteX2" fmla="*/ 719137 w 719137"/>
                <a:gd name="connsiteY2" fmla="*/ 721519 h 721519"/>
              </a:gdLst>
              <a:ahLst/>
              <a:cxnLst>
                <a:cxn ang="0">
                  <a:pos x="connsiteX0" y="connsiteY0"/>
                </a:cxn>
                <a:cxn ang="0">
                  <a:pos x="connsiteX1" y="connsiteY1"/>
                </a:cxn>
                <a:cxn ang="0">
                  <a:pos x="connsiteX2" y="connsiteY2"/>
                </a:cxn>
              </a:cxnLst>
              <a:rect l="l" t="t" r="r" b="b"/>
              <a:pathLst>
                <a:path w="719137" h="721519">
                  <a:moveTo>
                    <a:pt x="0" y="0"/>
                  </a:moveTo>
                  <a:lnTo>
                    <a:pt x="0" y="721519"/>
                  </a:lnTo>
                  <a:lnTo>
                    <a:pt x="719137" y="721519"/>
                  </a:lnTo>
                </a:path>
              </a:pathLst>
            </a:custGeom>
            <a:noFill/>
            <a:ln w="9525" cap="flat" cmpd="sng" algn="ctr">
              <a:solidFill>
                <a:schemeClr val="tx1"/>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23" name="正方形/長方形 22"/>
            <p:cNvSpPr/>
            <p:nvPr/>
          </p:nvSpPr>
          <p:spPr>
            <a:xfrm>
              <a:off x="4394938" y="3923474"/>
              <a:ext cx="306034" cy="184666"/>
            </a:xfrm>
            <a:prstGeom prst="rect">
              <a:avLst/>
            </a:prstGeom>
          </p:spPr>
          <p:txBody>
            <a:bodyPr wrap="square">
              <a:spAutoFit/>
            </a:bodyPr>
            <a:lstStyle/>
            <a:p>
              <a:pPr algn="ctr"/>
              <a:r>
                <a:rPr lang="en-US" altLang="ja-JP" sz="600" i="0" dirty="0"/>
                <a:t>t</a:t>
              </a:r>
              <a:endParaRPr lang="ja-JP" altLang="en-US" sz="600" i="0" dirty="0"/>
            </a:p>
          </p:txBody>
        </p:sp>
        <p:sp>
          <p:nvSpPr>
            <p:cNvPr id="24" name="正方形/長方形 23"/>
            <p:cNvSpPr/>
            <p:nvPr/>
          </p:nvSpPr>
          <p:spPr>
            <a:xfrm rot="16200000">
              <a:off x="3996789" y="3629127"/>
              <a:ext cx="512912" cy="184666"/>
            </a:xfrm>
            <a:prstGeom prst="rect">
              <a:avLst/>
            </a:prstGeom>
          </p:spPr>
          <p:txBody>
            <a:bodyPr wrap="square">
              <a:spAutoFit/>
            </a:bodyPr>
            <a:lstStyle/>
            <a:p>
              <a:pPr algn="ctr"/>
              <a:r>
                <a:rPr lang="en-US" altLang="ja-JP" sz="600" i="0" dirty="0" smtClean="0"/>
                <a:t>V</a:t>
              </a:r>
              <a:r>
                <a:rPr lang="en-US" altLang="ja-JP" sz="600" i="0" baseline="-25000" dirty="0" smtClean="0"/>
                <a:t>INPUT</a:t>
              </a:r>
              <a:endParaRPr lang="ja-JP" altLang="en-US" sz="600" i="0" baseline="-25000" dirty="0"/>
            </a:p>
          </p:txBody>
        </p:sp>
      </p:grpSp>
      <p:cxnSp>
        <p:nvCxnSpPr>
          <p:cNvPr id="28" name="直線コネクタ 27"/>
          <p:cNvCxnSpPr/>
          <p:nvPr/>
        </p:nvCxnSpPr>
        <p:spPr bwMode="auto">
          <a:xfrm>
            <a:off x="5320746" y="2348880"/>
            <a:ext cx="46726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9" name="右矢印 28"/>
          <p:cNvSpPr/>
          <p:nvPr/>
        </p:nvSpPr>
        <p:spPr bwMode="auto">
          <a:xfrm>
            <a:off x="7565317" y="1759957"/>
            <a:ext cx="2268252" cy="723938"/>
          </a:xfrm>
          <a:prstGeom prst="rightArrow">
            <a:avLst>
              <a:gd name="adj1" fmla="val 100000"/>
              <a:gd name="adj2" fmla="val 5000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ja-JP" sz="1200" b="1" i="0" dirty="0" smtClean="0">
                <a:latin typeface="+mn-lt"/>
                <a:ea typeface="+mn-ea"/>
              </a:rPr>
              <a:t>Output</a:t>
            </a:r>
            <a:br>
              <a:rPr lang="en-US" altLang="ja-JP" sz="1200" b="1" i="0" dirty="0" smtClean="0">
                <a:latin typeface="+mn-lt"/>
                <a:ea typeface="+mn-ea"/>
              </a:rPr>
            </a:br>
            <a:r>
              <a:rPr lang="en-US" altLang="ja-JP" sz="1200" b="1" i="0" dirty="0" smtClean="0">
                <a:latin typeface="+mn-lt"/>
                <a:ea typeface="+mn-ea"/>
              </a:rPr>
              <a:t>Stable and </a:t>
            </a:r>
          </a:p>
          <a:p>
            <a:pPr marL="0" marR="0" indent="0"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smtClean="0">
                <a:ln>
                  <a:noFill/>
                </a:ln>
                <a:effectLst/>
                <a:latin typeface="+mn-lt"/>
                <a:ea typeface="+mn-ea"/>
              </a:rPr>
              <a:t>Highly accurate</a:t>
            </a:r>
            <a:endParaRPr kumimoji="0" lang="ja-JP" altLang="en-US" sz="1200" b="1" i="0" u="none" strike="noStrike" cap="none" normalizeH="0" baseline="0" dirty="0" smtClean="0">
              <a:ln>
                <a:noFill/>
              </a:ln>
              <a:effectLst/>
              <a:latin typeface="+mn-lt"/>
              <a:ea typeface="+mn-ea"/>
            </a:endParaRPr>
          </a:p>
        </p:txBody>
      </p:sp>
      <p:grpSp>
        <p:nvGrpSpPr>
          <p:cNvPr id="30" name="グループ化 29"/>
          <p:cNvGrpSpPr/>
          <p:nvPr/>
        </p:nvGrpSpPr>
        <p:grpSpPr>
          <a:xfrm>
            <a:off x="8769424" y="1825943"/>
            <a:ext cx="681016" cy="643136"/>
            <a:chOff x="4160912" y="3465004"/>
            <a:chExt cx="681016" cy="643136"/>
          </a:xfrm>
        </p:grpSpPr>
        <p:sp>
          <p:nvSpPr>
            <p:cNvPr id="31" name="正方形/長方形 30"/>
            <p:cNvSpPr/>
            <p:nvPr/>
          </p:nvSpPr>
          <p:spPr bwMode="auto">
            <a:xfrm>
              <a:off x="4193856" y="3465004"/>
              <a:ext cx="648072" cy="585283"/>
            </a:xfrm>
            <a:prstGeom prst="rect">
              <a:avLst/>
            </a:prstGeom>
            <a:solidFill>
              <a:schemeClr val="bg1"/>
            </a:solidFill>
            <a:ln w="9525" cap="flat" cmpd="sng" algn="ctr">
              <a:noFill/>
              <a:prstDash val="solid"/>
              <a:round/>
              <a:headEnd type="none" w="med" len="med"/>
              <a:tailEnd type="none" w="med" len="med"/>
            </a:ln>
            <a:effectLst/>
          </p:spPr>
          <p:txBody>
            <a:bodyPr vert="horz" wrap="none" lIns="18000" tIns="18000" rIns="18000" bIns="18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dirty="0" smtClean="0">
                <a:ln>
                  <a:noFill/>
                </a:ln>
                <a:solidFill>
                  <a:schemeClr val="tx1"/>
                </a:solidFill>
                <a:effectLst/>
                <a:latin typeface="+mn-lt"/>
                <a:ea typeface="+mn-ea"/>
              </a:endParaRPr>
            </a:p>
          </p:txBody>
        </p:sp>
        <p:sp>
          <p:nvSpPr>
            <p:cNvPr id="32" name="フリーフォーム 31"/>
            <p:cNvSpPr/>
            <p:nvPr/>
          </p:nvSpPr>
          <p:spPr bwMode="auto">
            <a:xfrm>
              <a:off x="4341399" y="3501008"/>
              <a:ext cx="471445" cy="473006"/>
            </a:xfrm>
            <a:custGeom>
              <a:avLst/>
              <a:gdLst>
                <a:gd name="connsiteX0" fmla="*/ 0 w 719137"/>
                <a:gd name="connsiteY0" fmla="*/ 0 h 721519"/>
                <a:gd name="connsiteX1" fmla="*/ 0 w 719137"/>
                <a:gd name="connsiteY1" fmla="*/ 721519 h 721519"/>
                <a:gd name="connsiteX2" fmla="*/ 719137 w 719137"/>
                <a:gd name="connsiteY2" fmla="*/ 721519 h 721519"/>
              </a:gdLst>
              <a:ahLst/>
              <a:cxnLst>
                <a:cxn ang="0">
                  <a:pos x="connsiteX0" y="connsiteY0"/>
                </a:cxn>
                <a:cxn ang="0">
                  <a:pos x="connsiteX1" y="connsiteY1"/>
                </a:cxn>
                <a:cxn ang="0">
                  <a:pos x="connsiteX2" y="connsiteY2"/>
                </a:cxn>
              </a:cxnLst>
              <a:rect l="l" t="t" r="r" b="b"/>
              <a:pathLst>
                <a:path w="719137" h="721519">
                  <a:moveTo>
                    <a:pt x="0" y="0"/>
                  </a:moveTo>
                  <a:lnTo>
                    <a:pt x="0" y="721519"/>
                  </a:lnTo>
                  <a:lnTo>
                    <a:pt x="719137" y="721519"/>
                  </a:lnTo>
                </a:path>
              </a:pathLst>
            </a:custGeom>
            <a:noFill/>
            <a:ln w="9525" cap="flat" cmpd="sng" algn="ctr">
              <a:solidFill>
                <a:schemeClr val="tx1"/>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33" name="正方形/長方形 32"/>
            <p:cNvSpPr/>
            <p:nvPr/>
          </p:nvSpPr>
          <p:spPr>
            <a:xfrm>
              <a:off x="4394938" y="3923474"/>
              <a:ext cx="306034" cy="184666"/>
            </a:xfrm>
            <a:prstGeom prst="rect">
              <a:avLst/>
            </a:prstGeom>
          </p:spPr>
          <p:txBody>
            <a:bodyPr wrap="square">
              <a:spAutoFit/>
            </a:bodyPr>
            <a:lstStyle/>
            <a:p>
              <a:pPr algn="ctr"/>
              <a:r>
                <a:rPr lang="en-US" altLang="ja-JP" sz="600" i="0" dirty="0"/>
                <a:t>t</a:t>
              </a:r>
              <a:endParaRPr lang="ja-JP" altLang="en-US" sz="600" i="0" dirty="0"/>
            </a:p>
          </p:txBody>
        </p:sp>
        <p:sp>
          <p:nvSpPr>
            <p:cNvPr id="34" name="正方形/長方形 33"/>
            <p:cNvSpPr/>
            <p:nvPr/>
          </p:nvSpPr>
          <p:spPr>
            <a:xfrm rot="16200000">
              <a:off x="3996789" y="3629127"/>
              <a:ext cx="512912" cy="184666"/>
            </a:xfrm>
            <a:prstGeom prst="rect">
              <a:avLst/>
            </a:prstGeom>
          </p:spPr>
          <p:txBody>
            <a:bodyPr wrap="square">
              <a:spAutoFit/>
            </a:bodyPr>
            <a:lstStyle/>
            <a:p>
              <a:pPr algn="ctr"/>
              <a:r>
                <a:rPr lang="en-US" altLang="ja-JP" sz="600" i="0" dirty="0" smtClean="0"/>
                <a:t>V</a:t>
              </a:r>
              <a:r>
                <a:rPr lang="en-US" altLang="ja-JP" sz="600" i="0" baseline="-25000" dirty="0" smtClean="0"/>
                <a:t>INPUT</a:t>
              </a:r>
              <a:endParaRPr lang="ja-JP" altLang="en-US" sz="600" i="0" baseline="-25000" dirty="0"/>
            </a:p>
          </p:txBody>
        </p:sp>
      </p:grpSp>
      <p:cxnSp>
        <p:nvCxnSpPr>
          <p:cNvPr id="35" name="直線コネクタ 34"/>
          <p:cNvCxnSpPr/>
          <p:nvPr/>
        </p:nvCxnSpPr>
        <p:spPr bwMode="auto">
          <a:xfrm>
            <a:off x="8960950" y="2082399"/>
            <a:ext cx="467266" cy="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36" name="正方形/長方形 35"/>
          <p:cNvSpPr/>
          <p:nvPr/>
        </p:nvSpPr>
        <p:spPr>
          <a:xfrm>
            <a:off x="4379996" y="1736527"/>
            <a:ext cx="756084" cy="523220"/>
          </a:xfrm>
          <a:prstGeom prst="rect">
            <a:avLst/>
          </a:prstGeom>
        </p:spPr>
        <p:txBody>
          <a:bodyPr wrap="square">
            <a:spAutoFit/>
          </a:bodyPr>
          <a:lstStyle/>
          <a:p>
            <a:pPr defTabSz="912813">
              <a:defRPr/>
            </a:pPr>
            <a:r>
              <a:rPr lang="en-US" altLang="ja-JP" sz="2800" i="0" dirty="0" smtClean="0">
                <a:solidFill>
                  <a:schemeClr val="accent2">
                    <a:lumMod val="60000"/>
                    <a:lumOff val="40000"/>
                  </a:schemeClr>
                </a:solidFill>
                <a:ea typeface="HG丸ｺﾞｼｯｸM-PRO" pitchFamily="50" charset="-128"/>
              </a:rPr>
              <a:t>or</a:t>
            </a:r>
            <a:endParaRPr lang="en-US" altLang="ja-JP" sz="2800" i="0" dirty="0">
              <a:solidFill>
                <a:schemeClr val="accent2">
                  <a:lumMod val="60000"/>
                  <a:lumOff val="40000"/>
                </a:schemeClr>
              </a:solidFill>
              <a:ea typeface="HG丸ｺﾞｼｯｸM-PRO" pitchFamily="50" charset="-128"/>
            </a:endParaRPr>
          </a:p>
        </p:txBody>
      </p:sp>
      <p:sp>
        <p:nvSpPr>
          <p:cNvPr id="37" name="正方形/長方形 36"/>
          <p:cNvSpPr/>
          <p:nvPr/>
        </p:nvSpPr>
        <p:spPr>
          <a:xfrm>
            <a:off x="560512" y="4025386"/>
            <a:ext cx="3348372" cy="1815882"/>
          </a:xfrm>
          <a:prstGeom prst="rect">
            <a:avLst/>
          </a:prstGeom>
        </p:spPr>
        <p:txBody>
          <a:bodyPr wrap="square">
            <a:spAutoFit/>
          </a:bodyPr>
          <a:lstStyle/>
          <a:p>
            <a:r>
              <a:rPr lang="en-US" altLang="ja-JP" b="1" i="0" dirty="0" smtClean="0"/>
              <a:t>Load switch IC</a:t>
            </a:r>
            <a:r>
              <a:rPr lang="en-US" altLang="ja-JP" i="0" dirty="0" smtClean="0"/>
              <a:t> </a:t>
            </a:r>
            <a:r>
              <a:rPr lang="en-US" altLang="ja-JP" i="0" dirty="0"/>
              <a:t>for </a:t>
            </a:r>
            <a:r>
              <a:rPr lang="en-US" altLang="ja-JP" i="0" dirty="0" smtClean="0"/>
              <a:t>general </a:t>
            </a:r>
            <a:r>
              <a:rPr lang="en-US" altLang="ja-JP" i="0" dirty="0"/>
              <a:t>power management with </a:t>
            </a:r>
            <a:r>
              <a:rPr lang="en-US" altLang="ja-JP" i="0" dirty="0" smtClean="0"/>
              <a:t>a lot of useful functions, also has low-switch-ON resistance at low voltage operation. As compare from MOSFET, they are excellent for ease of use and good performance.</a:t>
            </a:r>
            <a:endParaRPr lang="ja-JP" altLang="en-US" dirty="0"/>
          </a:p>
        </p:txBody>
      </p:sp>
      <p:sp>
        <p:nvSpPr>
          <p:cNvPr id="38" name="正方形/長方形 37"/>
          <p:cNvSpPr/>
          <p:nvPr/>
        </p:nvSpPr>
        <p:spPr>
          <a:xfrm>
            <a:off x="596516" y="5947051"/>
            <a:ext cx="9145016" cy="307777"/>
          </a:xfrm>
          <a:prstGeom prst="rect">
            <a:avLst/>
          </a:prstGeom>
        </p:spPr>
        <p:txBody>
          <a:bodyPr wrap="square">
            <a:spAutoFit/>
          </a:bodyPr>
          <a:lstStyle/>
          <a:p>
            <a:r>
              <a:rPr lang="en-US" altLang="ja-JP" sz="1400" i="0" dirty="0" smtClean="0">
                <a:solidFill>
                  <a:schemeClr val="accent4">
                    <a:lumMod val="60000"/>
                    <a:lumOff val="40000"/>
                  </a:schemeClr>
                </a:solidFill>
              </a:rPr>
              <a:t>Application note</a:t>
            </a:r>
            <a:r>
              <a:rPr lang="en-US" altLang="ja-JP" sz="1400" i="0" dirty="0">
                <a:solidFill>
                  <a:schemeClr val="accent4">
                    <a:lumMod val="60000"/>
                    <a:lumOff val="40000"/>
                  </a:schemeClr>
                </a:solidFill>
              </a:rPr>
              <a:t>: http://www.semicon.toshiba.co.jp/info/docget.jsp?type=AplNote1&amp;lang=en&amp;pid=TCK107G</a:t>
            </a:r>
            <a:endParaRPr lang="ja-JP" altLang="en-US" sz="1400" i="0" dirty="0">
              <a:solidFill>
                <a:schemeClr val="accent4">
                  <a:lumMod val="60000"/>
                  <a:lumOff val="40000"/>
                </a:schemeClr>
              </a:solidFill>
            </a:endParaRPr>
          </a:p>
        </p:txBody>
      </p:sp>
      <p:sp>
        <p:nvSpPr>
          <p:cNvPr id="40" name="正方形/長方形 39"/>
          <p:cNvSpPr/>
          <p:nvPr/>
        </p:nvSpPr>
        <p:spPr bwMode="auto">
          <a:xfrm>
            <a:off x="4016896" y="4116398"/>
            <a:ext cx="5519332" cy="1724870"/>
          </a:xfrm>
          <a:prstGeom prst="rect">
            <a:avLst/>
          </a:prstGeom>
          <a:solidFill>
            <a:schemeClr val="accent4">
              <a:lumMod val="20000"/>
              <a:lumOff val="80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18000" tIns="18000" rIns="18000" bIns="180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dirty="0" smtClean="0">
                <a:ln>
                  <a:noFill/>
                </a:ln>
                <a:solidFill>
                  <a:schemeClr val="tx1"/>
                </a:solidFill>
                <a:effectLst/>
                <a:latin typeface="+mn-lt"/>
                <a:ea typeface="+mn-ea"/>
              </a:rPr>
              <a:t>Load Switch IC</a:t>
            </a:r>
          </a:p>
        </p:txBody>
      </p:sp>
      <p:sp>
        <p:nvSpPr>
          <p:cNvPr id="42" name="角丸四角形 41"/>
          <p:cNvSpPr/>
          <p:nvPr/>
        </p:nvSpPr>
        <p:spPr bwMode="auto">
          <a:xfrm>
            <a:off x="4196916" y="4653136"/>
            <a:ext cx="2484276" cy="316195"/>
          </a:xfrm>
          <a:prstGeom prst="roundRect">
            <a:avLst/>
          </a:prstGeom>
          <a:solidFill>
            <a:srgbClr val="0000FF"/>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n-lt"/>
                <a:ea typeface="+mn-ea"/>
              </a:rPr>
              <a:t>Over current protection</a:t>
            </a:r>
            <a:endParaRPr kumimoji="0" lang="ja-JP" altLang="en-US" b="0" i="0" u="none" strike="noStrike" cap="none" normalizeH="0" baseline="0" dirty="0" smtClean="0">
              <a:ln>
                <a:noFill/>
              </a:ln>
              <a:solidFill>
                <a:schemeClr val="bg1"/>
              </a:solidFill>
              <a:effectLst/>
              <a:latin typeface="+mn-lt"/>
              <a:ea typeface="+mn-ea"/>
            </a:endParaRPr>
          </a:p>
        </p:txBody>
      </p:sp>
      <p:sp>
        <p:nvSpPr>
          <p:cNvPr id="43" name="角丸四角形 42"/>
          <p:cNvSpPr/>
          <p:nvPr/>
        </p:nvSpPr>
        <p:spPr bwMode="auto">
          <a:xfrm>
            <a:off x="6822020" y="4653136"/>
            <a:ext cx="2484276" cy="316195"/>
          </a:xfrm>
          <a:prstGeom prst="roundRect">
            <a:avLst/>
          </a:prstGeom>
          <a:solidFill>
            <a:srgbClr val="0000FF"/>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n-lt"/>
                <a:ea typeface="+mn-ea"/>
              </a:rPr>
              <a:t>Thermal</a:t>
            </a:r>
            <a:r>
              <a:rPr kumimoji="0" lang="en-US" altLang="ja-JP" b="0" i="0" u="none" strike="noStrike" cap="none" normalizeH="0" dirty="0" smtClean="0">
                <a:ln>
                  <a:noFill/>
                </a:ln>
                <a:solidFill>
                  <a:schemeClr val="bg1"/>
                </a:solidFill>
                <a:effectLst/>
                <a:latin typeface="+mn-lt"/>
                <a:ea typeface="+mn-ea"/>
              </a:rPr>
              <a:t> shut down</a:t>
            </a:r>
            <a:endParaRPr kumimoji="0" lang="ja-JP" altLang="en-US" b="0" i="0" u="none" strike="noStrike" cap="none" normalizeH="0" baseline="0" dirty="0" smtClean="0">
              <a:ln>
                <a:noFill/>
              </a:ln>
              <a:solidFill>
                <a:schemeClr val="bg1"/>
              </a:solidFill>
              <a:effectLst/>
              <a:latin typeface="+mn-lt"/>
              <a:ea typeface="+mn-ea"/>
            </a:endParaRPr>
          </a:p>
        </p:txBody>
      </p:sp>
      <p:sp>
        <p:nvSpPr>
          <p:cNvPr id="44" name="角丸四角形 43"/>
          <p:cNvSpPr/>
          <p:nvPr/>
        </p:nvSpPr>
        <p:spPr bwMode="auto">
          <a:xfrm>
            <a:off x="4196916" y="5010457"/>
            <a:ext cx="2484276" cy="316195"/>
          </a:xfrm>
          <a:prstGeom prst="roundRect">
            <a:avLst/>
          </a:prstGeom>
          <a:solidFill>
            <a:srgbClr val="0000FF"/>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n-lt"/>
                <a:ea typeface="+mn-ea"/>
              </a:rPr>
              <a:t>Revers current block</a:t>
            </a:r>
            <a:endParaRPr kumimoji="0" lang="ja-JP" altLang="en-US" b="0" i="0" u="none" strike="noStrike" cap="none" normalizeH="0" baseline="0" dirty="0" smtClean="0">
              <a:ln>
                <a:noFill/>
              </a:ln>
              <a:solidFill>
                <a:schemeClr val="bg1"/>
              </a:solidFill>
              <a:effectLst/>
              <a:latin typeface="+mn-lt"/>
              <a:ea typeface="+mn-ea"/>
            </a:endParaRPr>
          </a:p>
        </p:txBody>
      </p:sp>
      <p:sp>
        <p:nvSpPr>
          <p:cNvPr id="45" name="角丸四角形 44"/>
          <p:cNvSpPr/>
          <p:nvPr/>
        </p:nvSpPr>
        <p:spPr bwMode="auto">
          <a:xfrm>
            <a:off x="6822020" y="5010457"/>
            <a:ext cx="2484276" cy="316195"/>
          </a:xfrm>
          <a:prstGeom prst="roundRect">
            <a:avLst/>
          </a:prstGeom>
          <a:solidFill>
            <a:srgbClr val="0000FF"/>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i="0" dirty="0" smtClean="0">
                <a:solidFill>
                  <a:schemeClr val="bg1"/>
                </a:solidFill>
              </a:rPr>
              <a:t>Auto discharge</a:t>
            </a:r>
            <a:endParaRPr kumimoji="0" lang="ja-JP" altLang="en-US" b="0" i="0" u="none" strike="noStrike" cap="none" normalizeH="0" baseline="0" dirty="0" smtClean="0">
              <a:ln>
                <a:noFill/>
              </a:ln>
              <a:solidFill>
                <a:schemeClr val="bg1"/>
              </a:solidFill>
              <a:effectLst/>
              <a:latin typeface="+mn-lt"/>
              <a:ea typeface="+mn-ea"/>
            </a:endParaRPr>
          </a:p>
        </p:txBody>
      </p:sp>
      <p:sp>
        <p:nvSpPr>
          <p:cNvPr id="46" name="角丸四角形 45"/>
          <p:cNvSpPr/>
          <p:nvPr/>
        </p:nvSpPr>
        <p:spPr bwMode="auto">
          <a:xfrm>
            <a:off x="4196916" y="5365375"/>
            <a:ext cx="2484276" cy="316195"/>
          </a:xfrm>
          <a:prstGeom prst="roundRect">
            <a:avLst/>
          </a:prstGeom>
          <a:solidFill>
            <a:srgbClr val="0000FF"/>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n-lt"/>
                <a:ea typeface="+mn-ea"/>
              </a:rPr>
              <a:t>Slew</a:t>
            </a:r>
            <a:r>
              <a:rPr kumimoji="0" lang="en-US" altLang="ja-JP" b="0" i="0" u="none" strike="noStrike" cap="none" normalizeH="0" dirty="0" smtClean="0">
                <a:ln>
                  <a:noFill/>
                </a:ln>
                <a:solidFill>
                  <a:schemeClr val="bg1"/>
                </a:solidFill>
                <a:effectLst/>
                <a:latin typeface="+mn-lt"/>
                <a:ea typeface="+mn-ea"/>
              </a:rPr>
              <a:t> rate control</a:t>
            </a:r>
            <a:endParaRPr kumimoji="0" lang="ja-JP" altLang="en-US" b="0" i="0" u="none" strike="noStrike" cap="none" normalizeH="0" baseline="0" dirty="0" smtClean="0">
              <a:ln>
                <a:noFill/>
              </a:ln>
              <a:solidFill>
                <a:schemeClr val="bg1"/>
              </a:solidFill>
              <a:effectLst/>
              <a:latin typeface="+mn-lt"/>
              <a:ea typeface="+mn-ea"/>
            </a:endParaRPr>
          </a:p>
        </p:txBody>
      </p:sp>
      <p:sp>
        <p:nvSpPr>
          <p:cNvPr id="47" name="角丸四角形 46"/>
          <p:cNvSpPr/>
          <p:nvPr/>
        </p:nvSpPr>
        <p:spPr bwMode="auto">
          <a:xfrm>
            <a:off x="6825208" y="5365375"/>
            <a:ext cx="2484276" cy="316195"/>
          </a:xfrm>
          <a:prstGeom prst="roundRect">
            <a:avLst/>
          </a:prstGeom>
          <a:solidFill>
            <a:srgbClr val="0000FF"/>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bg1"/>
                </a:solidFill>
                <a:effectLst/>
                <a:latin typeface="+mn-lt"/>
                <a:ea typeface="+mn-ea"/>
              </a:rPr>
              <a:t>Charge pump</a:t>
            </a:r>
            <a:endParaRPr kumimoji="0" lang="ja-JP" altLang="en-US" b="0" i="0" u="none" strike="noStrike" cap="none" normalizeH="0" baseline="0" dirty="0" smtClean="0">
              <a:ln>
                <a:noFill/>
              </a:ln>
              <a:solidFill>
                <a:schemeClr val="bg1"/>
              </a:solidFill>
              <a:effectLst/>
              <a:latin typeface="+mn-lt"/>
              <a:ea typeface="+mn-ea"/>
            </a:endParaRPr>
          </a:p>
        </p:txBody>
      </p:sp>
      <p:pic>
        <p:nvPicPr>
          <p:cNvPr id="39" name="Picture 3" descr="\\Emost-fs01\sougi\LFデータフォルダ\PR資料(渡邊使用版）\TCR2EN拡販ツール\SDFN4パッケージイラストギザなし.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394" y="646885"/>
            <a:ext cx="1479624" cy="91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テキスト ボックス 40"/>
          <p:cNvSpPr txBox="1"/>
          <p:nvPr/>
        </p:nvSpPr>
        <p:spPr>
          <a:xfrm>
            <a:off x="7415770" y="857621"/>
            <a:ext cx="2423164" cy="492443"/>
          </a:xfrm>
          <a:prstGeom prst="rect">
            <a:avLst/>
          </a:prstGeom>
          <a:noFill/>
        </p:spPr>
        <p:txBody>
          <a:bodyPr wrap="none" rtlCol="0">
            <a:spAutoFit/>
          </a:bodyPr>
          <a:lstStyle/>
          <a:p>
            <a:r>
              <a:rPr kumimoji="1" lang="en-US" altLang="ja-JP" sz="1400" b="1" dirty="0" smtClean="0"/>
              <a:t>TCR2EN series:</a:t>
            </a:r>
          </a:p>
          <a:p>
            <a:r>
              <a:rPr kumimoji="1" lang="en-US" altLang="ja-JP" sz="1200" dirty="0" smtClean="0"/>
              <a:t>R.R. =73dB@f=1kHz, </a:t>
            </a:r>
            <a:r>
              <a:rPr kumimoji="1" lang="en-US" altLang="ja-JP" sz="1200" dirty="0" err="1" smtClean="0"/>
              <a:t>Vout</a:t>
            </a:r>
            <a:r>
              <a:rPr kumimoji="1" lang="en-US" altLang="ja-JP" sz="1200" dirty="0" smtClean="0"/>
              <a:t>=2.5V</a:t>
            </a:r>
            <a:endParaRPr kumimoji="1" lang="ja-JP" altLang="en-US" sz="1200" dirty="0"/>
          </a:p>
        </p:txBody>
      </p:sp>
    </p:spTree>
    <p:extLst>
      <p:ext uri="{BB962C8B-B14F-4D97-AF65-F5344CB8AC3E}">
        <p14:creationId xmlns:p14="http://schemas.microsoft.com/office/powerpoint/2010/main" val="2913298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923439"/>
            <a:ext cx="9906000" cy="769441"/>
          </a:xfrm>
          <a:prstGeom prst="rect">
            <a:avLst/>
          </a:prstGeom>
        </p:spPr>
        <p:txBody>
          <a:bodyPr wrap="square">
            <a:spAutoFit/>
          </a:bodyPr>
          <a:lstStyle/>
          <a:p>
            <a:pPr algn="ctr" defTabSz="912813">
              <a:defRPr/>
            </a:pPr>
            <a:r>
              <a:rPr lang="en-US" altLang="ja-JP" sz="4400" i="0" dirty="0" smtClean="0">
                <a:solidFill>
                  <a:srgbClr val="000000"/>
                </a:solidFill>
                <a:ea typeface="HG丸ｺﾞｼｯｸM-PRO" pitchFamily="50" charset="-128"/>
              </a:rPr>
              <a:t>How </a:t>
            </a:r>
            <a:r>
              <a:rPr lang="en-US" altLang="ja-JP" sz="4400" i="0" dirty="0">
                <a:solidFill>
                  <a:srgbClr val="000000"/>
                </a:solidFill>
                <a:ea typeface="HG丸ｺﾞｼｯｸM-PRO" pitchFamily="50" charset="-128"/>
              </a:rPr>
              <a:t>to </a:t>
            </a:r>
            <a:r>
              <a:rPr lang="en-US" altLang="ja-JP" sz="4400" i="0" dirty="0" smtClean="0">
                <a:solidFill>
                  <a:srgbClr val="000000"/>
                </a:solidFill>
                <a:ea typeface="HG丸ｺﾞｼｯｸM-PRO" pitchFamily="50" charset="-128"/>
              </a:rPr>
              <a:t>register</a:t>
            </a:r>
            <a:endParaRPr lang="en-US" altLang="ja-JP" sz="4400" i="0" dirty="0">
              <a:solidFill>
                <a:srgbClr val="000000"/>
              </a:solidFill>
              <a:ea typeface="HG丸ｺﾞｼｯｸM-PRO" pitchFamily="50" charset="-128"/>
            </a:endParaRPr>
          </a:p>
        </p:txBody>
      </p:sp>
    </p:spTree>
    <p:extLst>
      <p:ext uri="{BB962C8B-B14F-4D97-AF65-F5344CB8AC3E}">
        <p14:creationId xmlns:p14="http://schemas.microsoft.com/office/powerpoint/2010/main" val="2291418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タイトル 1"/>
          <p:cNvSpPr>
            <a:spLocks noGrp="1"/>
          </p:cNvSpPr>
          <p:nvPr>
            <p:ph type="title" idx="4294967295"/>
          </p:nvPr>
        </p:nvSpPr>
        <p:spPr/>
        <p:txBody>
          <a:bodyPr/>
          <a:lstStyle/>
          <a:p>
            <a:r>
              <a:rPr kumimoji="1" lang="en-US" altLang="ja-JP" dirty="0" smtClean="0"/>
              <a:t>How to Register</a:t>
            </a:r>
            <a:endParaRPr kumimoji="1" lang="ja-JP" altLang="en-US" dirty="0" smtClean="0"/>
          </a:p>
        </p:txBody>
      </p:sp>
      <p:sp>
        <p:nvSpPr>
          <p:cNvPr id="2" name="正方形/長方形 1"/>
          <p:cNvSpPr/>
          <p:nvPr/>
        </p:nvSpPr>
        <p:spPr>
          <a:xfrm>
            <a:off x="170116" y="730988"/>
            <a:ext cx="4552721" cy="338554"/>
          </a:xfrm>
          <a:prstGeom prst="rect">
            <a:avLst/>
          </a:prstGeom>
        </p:spPr>
        <p:txBody>
          <a:bodyPr wrap="none">
            <a:spAutoFit/>
          </a:bodyPr>
          <a:lstStyle/>
          <a:p>
            <a:r>
              <a:rPr lang="en-US" altLang="ja-JP" i="0" u="sng" dirty="0" smtClean="0">
                <a:solidFill>
                  <a:srgbClr val="0000FF"/>
                </a:solidFill>
              </a:rPr>
              <a:t>http://www.semicon.toshiba.co.jp/eng/index.html</a:t>
            </a:r>
            <a:endParaRPr lang="ja-JP" altLang="en-US" i="0" u="sng" dirty="0">
              <a:solidFill>
                <a:srgbClr val="0000FF"/>
              </a:solidFill>
            </a:endParaRPr>
          </a:p>
        </p:txBody>
      </p:sp>
      <p:grpSp>
        <p:nvGrpSpPr>
          <p:cNvPr id="4" name="グループ化 3"/>
          <p:cNvGrpSpPr/>
          <p:nvPr/>
        </p:nvGrpSpPr>
        <p:grpSpPr>
          <a:xfrm>
            <a:off x="403578" y="1489610"/>
            <a:ext cx="1918001" cy="2062966"/>
            <a:chOff x="403578" y="1016371"/>
            <a:chExt cx="2590551" cy="2786348"/>
          </a:xfrm>
        </p:grpSpPr>
        <p:pic>
          <p:nvPicPr>
            <p:cNvPr id="419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578" y="1016371"/>
              <a:ext cx="2590551" cy="2786348"/>
            </a:xfrm>
            <a:prstGeom prst="rect">
              <a:avLst/>
            </a:prstGeom>
            <a:ln>
              <a:solidFill>
                <a:schemeClr val="tx1"/>
              </a:solidFill>
              <a:headEnd/>
              <a:tailEnd/>
            </a:ln>
          </p:spPr>
          <p:style>
            <a:lnRef idx="1">
              <a:schemeClr val="accent3"/>
            </a:lnRef>
            <a:fillRef idx="3">
              <a:schemeClr val="accent3"/>
            </a:fillRef>
            <a:effectRef idx="2">
              <a:schemeClr val="accent3"/>
            </a:effectRef>
            <a:fontRef idx="minor">
              <a:schemeClr val="lt1"/>
            </a:fontRef>
          </p:style>
        </p:pic>
        <p:sp>
          <p:nvSpPr>
            <p:cNvPr id="3" name="正方形/長方形 2"/>
            <p:cNvSpPr/>
            <p:nvPr/>
          </p:nvSpPr>
          <p:spPr bwMode="auto">
            <a:xfrm>
              <a:off x="2321579" y="3539456"/>
              <a:ext cx="493687" cy="131885"/>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grpSp>
      <p:grpSp>
        <p:nvGrpSpPr>
          <p:cNvPr id="6" name="グループ化 5"/>
          <p:cNvGrpSpPr/>
          <p:nvPr/>
        </p:nvGrpSpPr>
        <p:grpSpPr>
          <a:xfrm>
            <a:off x="403578" y="3746551"/>
            <a:ext cx="1918001" cy="1986705"/>
            <a:chOff x="403578" y="3273312"/>
            <a:chExt cx="2315022" cy="2397948"/>
          </a:xfrm>
        </p:grpSpPr>
        <p:pic>
          <p:nvPicPr>
            <p:cNvPr id="419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78" y="3273312"/>
              <a:ext cx="2315022" cy="2397948"/>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pic>
        <p:sp>
          <p:nvSpPr>
            <p:cNvPr id="9" name="正方形/長方形 8"/>
            <p:cNvSpPr/>
            <p:nvPr/>
          </p:nvSpPr>
          <p:spPr bwMode="auto">
            <a:xfrm>
              <a:off x="411163" y="4785649"/>
              <a:ext cx="1481497" cy="263770"/>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grpSp>
      <p:grpSp>
        <p:nvGrpSpPr>
          <p:cNvPr id="7" name="グループ化 6"/>
          <p:cNvGrpSpPr/>
          <p:nvPr/>
        </p:nvGrpSpPr>
        <p:grpSpPr>
          <a:xfrm>
            <a:off x="2504728" y="1545551"/>
            <a:ext cx="2535768" cy="2286254"/>
            <a:chOff x="4530824" y="1628800"/>
            <a:chExt cx="5071538" cy="4572509"/>
          </a:xfrm>
        </p:grpSpPr>
        <p:pic>
          <p:nvPicPr>
            <p:cNvPr id="4199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824" y="1628800"/>
              <a:ext cx="5071538" cy="4572509"/>
            </a:xfrm>
            <a:prstGeom prst="rect">
              <a:avLst/>
            </a:prstGeom>
            <a:ln w="9525">
              <a:solidFill>
                <a:schemeClr val="tx1"/>
              </a:solidFill>
            </a:ln>
          </p:spPr>
          <p:style>
            <a:lnRef idx="1">
              <a:schemeClr val="accent2"/>
            </a:lnRef>
            <a:fillRef idx="3">
              <a:schemeClr val="accent2"/>
            </a:fillRef>
            <a:effectRef idx="2">
              <a:schemeClr val="accent2"/>
            </a:effectRef>
            <a:fontRef idx="minor">
              <a:schemeClr val="lt1"/>
            </a:fontRef>
          </p:style>
        </p:pic>
        <p:sp>
          <p:nvSpPr>
            <p:cNvPr id="26" name="正方形/長方形 25"/>
            <p:cNvSpPr/>
            <p:nvPr/>
          </p:nvSpPr>
          <p:spPr bwMode="auto">
            <a:xfrm>
              <a:off x="5769471" y="5417780"/>
              <a:ext cx="1481497" cy="263770"/>
            </a:xfrm>
            <a:prstGeom prst="rect">
              <a:avLst/>
            </a:prstGeom>
            <a:noFill/>
            <a:ln w="3810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0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21" name="四角形吹き出し 20"/>
            <p:cNvSpPr/>
            <p:nvPr/>
          </p:nvSpPr>
          <p:spPr bwMode="auto">
            <a:xfrm>
              <a:off x="5769470" y="4545125"/>
              <a:ext cx="3720195" cy="481050"/>
            </a:xfrm>
            <a:prstGeom prst="wedgeRectCallout">
              <a:avLst>
                <a:gd name="adj1" fmla="val -33549"/>
                <a:gd name="adj2" fmla="val 125861"/>
              </a:avLst>
            </a:prstGeom>
            <a:solidFill>
              <a:srgbClr val="0000FF"/>
            </a:solidFill>
            <a:ln w="9525"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chemeClr val="bg1"/>
                  </a:solidFill>
                  <a:effectLst/>
                  <a:latin typeface="+mn-lt"/>
                  <a:ea typeface="+mn-ea"/>
                </a:rPr>
                <a:t>Click</a:t>
              </a:r>
              <a:r>
                <a:rPr kumimoji="0" lang="en-US" altLang="ja-JP" sz="1200" b="1" i="0" u="none" strike="noStrike" cap="none" normalizeH="0" dirty="0" smtClean="0">
                  <a:ln>
                    <a:noFill/>
                  </a:ln>
                  <a:solidFill>
                    <a:schemeClr val="bg1"/>
                  </a:solidFill>
                  <a:effectLst/>
                  <a:latin typeface="+mn-lt"/>
                  <a:ea typeface="+mn-ea"/>
                </a:rPr>
                <a:t> </a:t>
              </a:r>
              <a:r>
                <a:rPr lang="en-US" altLang="ja-JP" sz="1200" b="1" i="0" dirty="0" smtClean="0">
                  <a:solidFill>
                    <a:schemeClr val="bg1"/>
                  </a:solidFill>
                  <a:latin typeface="+mn-lt"/>
                  <a:ea typeface="+mn-ea"/>
                </a:rPr>
                <a:t>to</a:t>
              </a:r>
              <a:r>
                <a:rPr kumimoji="0" lang="en-US" altLang="ja-JP" sz="1200" b="1" i="0" u="none" strike="noStrike" cap="none" normalizeH="0" dirty="0" smtClean="0">
                  <a:ln>
                    <a:noFill/>
                  </a:ln>
                  <a:solidFill>
                    <a:schemeClr val="bg1"/>
                  </a:solidFill>
                  <a:effectLst/>
                  <a:latin typeface="+mn-lt"/>
                  <a:ea typeface="+mn-ea"/>
                </a:rPr>
                <a:t> start registration</a:t>
              </a:r>
              <a:endParaRPr kumimoji="0" lang="ja-JP" altLang="en-US" sz="1200" b="1" i="0" u="none" strike="noStrike" cap="none" normalizeH="0" baseline="0" dirty="0" smtClean="0">
                <a:ln>
                  <a:noFill/>
                </a:ln>
                <a:solidFill>
                  <a:schemeClr val="bg1"/>
                </a:solidFill>
                <a:effectLst/>
                <a:latin typeface="+mn-lt"/>
                <a:ea typeface="+mn-ea"/>
              </a:endParaRPr>
            </a:p>
          </p:txBody>
        </p:sp>
      </p:grpSp>
      <p:grpSp>
        <p:nvGrpSpPr>
          <p:cNvPr id="10" name="グループ化 9"/>
          <p:cNvGrpSpPr/>
          <p:nvPr/>
        </p:nvGrpSpPr>
        <p:grpSpPr>
          <a:xfrm>
            <a:off x="5374493" y="895939"/>
            <a:ext cx="1341072" cy="5305369"/>
            <a:chOff x="4427435" y="824394"/>
            <a:chExt cx="2454559" cy="9710386"/>
          </a:xfrm>
        </p:grpSpPr>
        <p:grpSp>
          <p:nvGrpSpPr>
            <p:cNvPr id="22" name="グループ化 21"/>
            <p:cNvGrpSpPr/>
            <p:nvPr/>
          </p:nvGrpSpPr>
          <p:grpSpPr>
            <a:xfrm>
              <a:off x="4456438" y="824394"/>
              <a:ext cx="2425556" cy="9710386"/>
              <a:chOff x="3494792" y="824888"/>
              <a:chExt cx="3401255" cy="13616460"/>
            </a:xfrm>
          </p:grpSpPr>
          <p:pic>
            <p:nvPicPr>
              <p:cNvPr id="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792" y="824888"/>
                <a:ext cx="3388741" cy="745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06" y="8276589"/>
                <a:ext cx="3388741" cy="616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正方形/長方形 24"/>
            <p:cNvSpPr/>
            <p:nvPr/>
          </p:nvSpPr>
          <p:spPr bwMode="auto">
            <a:xfrm>
              <a:off x="4427435" y="9678107"/>
              <a:ext cx="2445634" cy="856673"/>
            </a:xfrm>
            <a:prstGeom prst="rect">
              <a:avLst/>
            </a:prstGeom>
            <a:noFill/>
            <a:ln w="190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grpSp>
      <p:cxnSp>
        <p:nvCxnSpPr>
          <p:cNvPr id="29" name="直線矢印コネクタ 28"/>
          <p:cNvCxnSpPr/>
          <p:nvPr/>
        </p:nvCxnSpPr>
        <p:spPr bwMode="auto">
          <a:xfrm>
            <a:off x="4794845" y="5000323"/>
            <a:ext cx="595494" cy="1200985"/>
          </a:xfrm>
          <a:prstGeom prst="straightConnector1">
            <a:avLst/>
          </a:prstGeom>
          <a:solidFill>
            <a:schemeClr val="accent1"/>
          </a:solidFill>
          <a:ln w="19050" cap="flat" cmpd="sng" algn="ctr">
            <a:solidFill>
              <a:srgbClr val="0000FF"/>
            </a:solidFill>
            <a:prstDash val="solid"/>
            <a:round/>
            <a:headEnd type="none" w="med" len="med"/>
            <a:tailEnd type="none" w="med" len="med"/>
          </a:ln>
          <a:effectLst/>
        </p:spPr>
      </p:cxnSp>
      <p:cxnSp>
        <p:nvCxnSpPr>
          <p:cNvPr id="30" name="直線矢印コネクタ 29"/>
          <p:cNvCxnSpPr/>
          <p:nvPr/>
        </p:nvCxnSpPr>
        <p:spPr bwMode="auto">
          <a:xfrm flipV="1">
            <a:off x="6710689" y="4999525"/>
            <a:ext cx="1122631" cy="1201784"/>
          </a:xfrm>
          <a:prstGeom prst="straightConnector1">
            <a:avLst/>
          </a:prstGeom>
          <a:solidFill>
            <a:schemeClr val="accent1"/>
          </a:solidFill>
          <a:ln w="19050" cap="flat" cmpd="sng" algn="ctr">
            <a:solidFill>
              <a:srgbClr val="0000FF"/>
            </a:solidFill>
            <a:prstDash val="solid"/>
            <a:round/>
            <a:headEnd type="none" w="med" len="med"/>
            <a:tailEnd type="none" w="med" len="med"/>
          </a:ln>
          <a:effectLst/>
        </p:spPr>
      </p:cxnSp>
      <p:sp>
        <p:nvSpPr>
          <p:cNvPr id="33" name="正方形/長方形 32"/>
          <p:cNvSpPr/>
          <p:nvPr/>
        </p:nvSpPr>
        <p:spPr bwMode="auto">
          <a:xfrm>
            <a:off x="5312286" y="792169"/>
            <a:ext cx="1506604" cy="5517151"/>
          </a:xfrm>
          <a:prstGeom prst="rect">
            <a:avLst/>
          </a:prstGeom>
          <a:noFill/>
          <a:ln w="9525">
            <a:solidFill>
              <a:schemeClr val="tx1"/>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845" y="3935984"/>
            <a:ext cx="3038475" cy="990600"/>
          </a:xfrm>
          <a:prstGeom prst="rect">
            <a:avLst/>
          </a:prstGeom>
          <a:ln w="38100">
            <a:solidFill>
              <a:srgbClr val="0000FF"/>
            </a:solidFill>
          </a:ln>
        </p:spPr>
        <p:style>
          <a:lnRef idx="1">
            <a:schemeClr val="accent2"/>
          </a:lnRef>
          <a:fillRef idx="3">
            <a:schemeClr val="accent2"/>
          </a:fillRef>
          <a:effectRef idx="2">
            <a:schemeClr val="accent2"/>
          </a:effectRef>
          <a:fontRef idx="minor">
            <a:schemeClr val="lt1"/>
          </a:fontRef>
        </p:style>
      </p:pic>
      <p:pic>
        <p:nvPicPr>
          <p:cNvPr id="3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58821" y="1298296"/>
            <a:ext cx="2632038" cy="2310724"/>
          </a:xfrm>
          <a:prstGeom prst="rect">
            <a:avLst/>
          </a:prstGeom>
          <a:ln w="38100">
            <a:solidFill>
              <a:srgbClr val="0000FF"/>
            </a:solidFill>
          </a:ln>
        </p:spPr>
        <p:style>
          <a:lnRef idx="1">
            <a:schemeClr val="accent2"/>
          </a:lnRef>
          <a:fillRef idx="2">
            <a:schemeClr val="accent2"/>
          </a:fillRef>
          <a:effectRef idx="1">
            <a:schemeClr val="accent2"/>
          </a:effectRef>
          <a:fontRef idx="minor">
            <a:schemeClr val="dk1"/>
          </a:fontRef>
        </p:style>
      </p:pic>
      <p:sp>
        <p:nvSpPr>
          <p:cNvPr id="40" name="タイトル 1"/>
          <p:cNvSpPr txBox="1">
            <a:spLocks/>
          </p:cNvSpPr>
          <p:nvPr/>
        </p:nvSpPr>
        <p:spPr bwMode="auto">
          <a:xfrm>
            <a:off x="5409468" y="3047303"/>
            <a:ext cx="1955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000" b="1" i="0" dirty="0" smtClean="0">
                <a:solidFill>
                  <a:srgbClr val="0000FF"/>
                </a:solidFill>
              </a:rPr>
              <a:t>Agreement</a:t>
            </a:r>
            <a:endParaRPr kumimoji="1" lang="ja-JP" altLang="en-US" sz="2000" b="1" i="0" dirty="0" smtClean="0">
              <a:solidFill>
                <a:srgbClr val="0000FF"/>
              </a:solidFill>
            </a:endParaRPr>
          </a:p>
        </p:txBody>
      </p:sp>
      <p:cxnSp>
        <p:nvCxnSpPr>
          <p:cNvPr id="41" name="直線矢印コネクタ 40"/>
          <p:cNvCxnSpPr/>
          <p:nvPr/>
        </p:nvCxnSpPr>
        <p:spPr bwMode="auto">
          <a:xfrm>
            <a:off x="1277047" y="1069542"/>
            <a:ext cx="0" cy="756867"/>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43" name="直線矢印コネクタ 42"/>
          <p:cNvCxnSpPr>
            <a:stCxn id="9" idx="3"/>
          </p:cNvCxnSpPr>
          <p:nvPr/>
        </p:nvCxnSpPr>
        <p:spPr bwMode="auto">
          <a:xfrm flipV="1">
            <a:off x="1637286" y="3505983"/>
            <a:ext cx="1299490" cy="1602809"/>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45" name="直線矢印コネクタ 44"/>
          <p:cNvCxnSpPr/>
          <p:nvPr/>
        </p:nvCxnSpPr>
        <p:spPr bwMode="auto">
          <a:xfrm>
            <a:off x="4484948" y="3244238"/>
            <a:ext cx="910267" cy="308338"/>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47" name="直線矢印コネクタ 46"/>
          <p:cNvCxnSpPr/>
          <p:nvPr/>
        </p:nvCxnSpPr>
        <p:spPr bwMode="auto">
          <a:xfrm flipV="1">
            <a:off x="6326342" y="3357659"/>
            <a:ext cx="1686998" cy="1417882"/>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50" name="正方形/長方形 49"/>
          <p:cNvSpPr/>
          <p:nvPr/>
        </p:nvSpPr>
        <p:spPr bwMode="auto">
          <a:xfrm>
            <a:off x="4823090" y="4630636"/>
            <a:ext cx="1564278" cy="218534"/>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cxnSp>
        <p:nvCxnSpPr>
          <p:cNvPr id="53" name="直線矢印コネクタ 52"/>
          <p:cNvCxnSpPr/>
          <p:nvPr/>
        </p:nvCxnSpPr>
        <p:spPr bwMode="auto">
          <a:xfrm flipH="1">
            <a:off x="411163" y="3455305"/>
            <a:ext cx="1379386" cy="1544220"/>
          </a:xfrm>
          <a:prstGeom prst="straightConnector1">
            <a:avLst/>
          </a:prstGeom>
          <a:solidFill>
            <a:schemeClr val="accent1"/>
          </a:solidFill>
          <a:ln w="19050" cap="flat" cmpd="sng" algn="ctr">
            <a:solidFill>
              <a:srgbClr val="0000FF"/>
            </a:solidFill>
            <a:prstDash val="solid"/>
            <a:round/>
            <a:headEnd type="none" w="med" len="med"/>
            <a:tailEnd type="none" w="med" len="med"/>
          </a:ln>
          <a:effectLst/>
        </p:spPr>
      </p:cxnSp>
      <p:cxnSp>
        <p:nvCxnSpPr>
          <p:cNvPr id="55" name="直線矢印コネクタ 54"/>
          <p:cNvCxnSpPr/>
          <p:nvPr/>
        </p:nvCxnSpPr>
        <p:spPr bwMode="auto">
          <a:xfrm flipV="1">
            <a:off x="1627836" y="3455305"/>
            <a:ext cx="561316" cy="1576871"/>
          </a:xfrm>
          <a:prstGeom prst="straightConnector1">
            <a:avLst/>
          </a:prstGeom>
          <a:solidFill>
            <a:schemeClr val="accent1"/>
          </a:solidFill>
          <a:ln w="1905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3514415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923439"/>
            <a:ext cx="9906000" cy="769441"/>
          </a:xfrm>
          <a:prstGeom prst="rect">
            <a:avLst/>
          </a:prstGeom>
        </p:spPr>
        <p:txBody>
          <a:bodyPr wrap="square">
            <a:spAutoFit/>
          </a:bodyPr>
          <a:lstStyle/>
          <a:p>
            <a:pPr algn="ctr" defTabSz="912813">
              <a:defRPr/>
            </a:pPr>
            <a:r>
              <a:rPr lang="en-US" altLang="ja-JP" sz="4400" i="0" dirty="0" smtClean="0">
                <a:solidFill>
                  <a:srgbClr val="000000"/>
                </a:solidFill>
                <a:ea typeface="HG丸ｺﾞｼｯｸM-PRO" pitchFamily="50" charset="-128"/>
              </a:rPr>
              <a:t>How to use the Web Simulator</a:t>
            </a:r>
            <a:endParaRPr lang="en-US" altLang="ja-JP" sz="4400" i="0" dirty="0">
              <a:solidFill>
                <a:srgbClr val="000000"/>
              </a:solidFill>
              <a:ea typeface="HG丸ｺﾞｼｯｸM-PRO" pitchFamily="50" charset="-128"/>
            </a:endParaRPr>
          </a:p>
        </p:txBody>
      </p:sp>
    </p:spTree>
    <p:extLst>
      <p:ext uri="{BB962C8B-B14F-4D97-AF65-F5344CB8AC3E}">
        <p14:creationId xmlns:p14="http://schemas.microsoft.com/office/powerpoint/2010/main" val="3695446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2500" y="215933"/>
            <a:ext cx="9453500" cy="584775"/>
          </a:xfrm>
          <a:prstGeom prst="rect">
            <a:avLst/>
          </a:prstGeom>
        </p:spPr>
        <p:txBody>
          <a:bodyPr wrap="square">
            <a:spAutoFit/>
          </a:bodyPr>
          <a:lstStyle/>
          <a:p>
            <a:pPr defTabSz="912813">
              <a:defRPr/>
            </a:pPr>
            <a:r>
              <a:rPr lang="en-US" altLang="ja-JP" sz="3200" i="0" dirty="0" smtClean="0">
                <a:solidFill>
                  <a:srgbClr val="000000"/>
                </a:solidFill>
                <a:ea typeface="HG丸ｺﾞｼｯｸM-PRO" pitchFamily="50" charset="-128"/>
              </a:rPr>
              <a:t>How to use the Simulator -1 </a:t>
            </a:r>
            <a:endParaRPr lang="en-US" altLang="ja-JP" sz="3200" i="0" dirty="0">
              <a:solidFill>
                <a:srgbClr val="000000"/>
              </a:solidFill>
              <a:ea typeface="HG丸ｺﾞｼｯｸM-PRO"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16" y="1016732"/>
            <a:ext cx="5669074" cy="517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正方形/長方形 38"/>
          <p:cNvSpPr/>
          <p:nvPr/>
        </p:nvSpPr>
        <p:spPr bwMode="auto">
          <a:xfrm>
            <a:off x="4387083" y="3789040"/>
            <a:ext cx="709933" cy="405383"/>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sp>
        <p:nvSpPr>
          <p:cNvPr id="41" name="正方形/長方形 40"/>
          <p:cNvSpPr/>
          <p:nvPr/>
        </p:nvSpPr>
        <p:spPr bwMode="auto">
          <a:xfrm>
            <a:off x="5196829" y="3789040"/>
            <a:ext cx="1068761" cy="405383"/>
          </a:xfrm>
          <a:prstGeom prst="rect">
            <a:avLst/>
          </a:prstGeom>
          <a:noFill/>
          <a:ln w="57150">
            <a:solidFill>
              <a:srgbClr val="0000FF"/>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endParaRPr>
          </a:p>
        </p:txBody>
      </p:sp>
      <p:cxnSp>
        <p:nvCxnSpPr>
          <p:cNvPr id="48" name="直線矢印コネクタ 47"/>
          <p:cNvCxnSpPr/>
          <p:nvPr/>
        </p:nvCxnSpPr>
        <p:spPr bwMode="auto">
          <a:xfrm flipV="1">
            <a:off x="4919319" y="2883519"/>
            <a:ext cx="1689865" cy="903763"/>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49" name="タイトル 1"/>
          <p:cNvSpPr txBox="1">
            <a:spLocks/>
          </p:cNvSpPr>
          <p:nvPr/>
        </p:nvSpPr>
        <p:spPr bwMode="auto">
          <a:xfrm>
            <a:off x="6619090" y="2312876"/>
            <a:ext cx="3096344" cy="781246"/>
          </a:xfrm>
          <a:prstGeom prst="rect">
            <a:avLst/>
          </a:prstGeom>
          <a:solidFill>
            <a:srgbClr val="0000FF"/>
          </a:solidFill>
          <a:ln>
            <a:noFill/>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chemeClr val="bg1"/>
                </a:solidFill>
              </a:rPr>
              <a:t>LDO,</a:t>
            </a:r>
          </a:p>
          <a:p>
            <a:r>
              <a:rPr kumimoji="1" lang="en-US" altLang="ja-JP" sz="2400" b="1" i="0" dirty="0" smtClean="0">
                <a:solidFill>
                  <a:schemeClr val="bg1"/>
                </a:solidFill>
              </a:rPr>
              <a:t>See Slide 10</a:t>
            </a:r>
            <a:endParaRPr kumimoji="1" lang="ja-JP" altLang="en-US" sz="2400" b="1" i="0" dirty="0" smtClean="0">
              <a:solidFill>
                <a:schemeClr val="bg1"/>
              </a:solidFill>
            </a:endParaRPr>
          </a:p>
        </p:txBody>
      </p:sp>
      <p:cxnSp>
        <p:nvCxnSpPr>
          <p:cNvPr id="50" name="直線矢印コネクタ 49"/>
          <p:cNvCxnSpPr/>
          <p:nvPr/>
        </p:nvCxnSpPr>
        <p:spPr bwMode="auto">
          <a:xfrm>
            <a:off x="5889104" y="4194424"/>
            <a:ext cx="720080" cy="674736"/>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52" name="タイトル 1"/>
          <p:cNvSpPr txBox="1">
            <a:spLocks/>
          </p:cNvSpPr>
          <p:nvPr/>
        </p:nvSpPr>
        <p:spPr bwMode="auto">
          <a:xfrm>
            <a:off x="6619090" y="4293096"/>
            <a:ext cx="3096344" cy="781246"/>
          </a:xfrm>
          <a:prstGeom prst="rect">
            <a:avLst/>
          </a:prstGeom>
          <a:solidFill>
            <a:srgbClr val="0000FF"/>
          </a:solidFill>
          <a:ln>
            <a:noFill/>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2pPr>
            <a:lvl3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3pPr>
            <a:lvl4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4pPr>
            <a:lvl5pPr algn="l" rtl="0" eaLnBrk="0" fontAlgn="base" hangingPunct="0">
              <a:spcBef>
                <a:spcPct val="0"/>
              </a:spcBef>
              <a:spcAft>
                <a:spcPct val="0"/>
              </a:spcAft>
              <a:defRPr sz="3000">
                <a:solidFill>
                  <a:schemeClr val="tx1"/>
                </a:solidFill>
                <a:latin typeface="Arial" charset="0"/>
                <a:ea typeface="Arial Unicode MS" pitchFamily="50" charset="-128"/>
                <a:cs typeface="Arial Unicode MS" pitchFamily="50" charset="-128"/>
              </a:defRPr>
            </a:lvl5pPr>
            <a:lvl6pPr marL="4572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6pPr>
            <a:lvl7pPr marL="9144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7pPr>
            <a:lvl8pPr marL="13716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8pPr>
            <a:lvl9pPr marL="1828800" algn="l" rtl="0" fontAlgn="base">
              <a:spcBef>
                <a:spcPct val="0"/>
              </a:spcBef>
              <a:spcAft>
                <a:spcPct val="0"/>
              </a:spcAft>
              <a:defRPr sz="3000">
                <a:solidFill>
                  <a:schemeClr val="tx1"/>
                </a:solidFill>
                <a:latin typeface="Arial" charset="0"/>
                <a:ea typeface="Arial Unicode MS" pitchFamily="50" charset="-128"/>
                <a:cs typeface="Arial Unicode MS" pitchFamily="50" charset="-128"/>
              </a:defRPr>
            </a:lvl9pPr>
          </a:lstStyle>
          <a:p>
            <a:r>
              <a:rPr kumimoji="1" lang="en-US" altLang="ja-JP" sz="2400" b="1" i="0" dirty="0" smtClean="0">
                <a:solidFill>
                  <a:schemeClr val="bg1"/>
                </a:solidFill>
              </a:rPr>
              <a:t>Load Switch IC,</a:t>
            </a:r>
          </a:p>
          <a:p>
            <a:r>
              <a:rPr kumimoji="1" lang="en-US" altLang="ja-JP" sz="2400" b="1" i="0" dirty="0" smtClean="0">
                <a:solidFill>
                  <a:schemeClr val="bg1"/>
                </a:solidFill>
              </a:rPr>
              <a:t>See Slide 17</a:t>
            </a:r>
            <a:endParaRPr kumimoji="1" lang="ja-JP" altLang="en-US" sz="2400" b="1" i="0" dirty="0" smtClean="0">
              <a:solidFill>
                <a:schemeClr val="bg1"/>
              </a:solidFill>
            </a:endParaRPr>
          </a:p>
        </p:txBody>
      </p:sp>
    </p:spTree>
    <p:extLst>
      <p:ext uri="{BB962C8B-B14F-4D97-AF65-F5344CB8AC3E}">
        <p14:creationId xmlns:p14="http://schemas.microsoft.com/office/powerpoint/2010/main" val="2646923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oshiba PowerPoint">
  <a:themeElements>
    <a:clrScheme name="myFavorite1">
      <a:dk1>
        <a:srgbClr val="000000"/>
      </a:dk1>
      <a:lt1>
        <a:srgbClr val="FFFFFF"/>
      </a:lt1>
      <a:dk2>
        <a:srgbClr val="339933"/>
      </a:dk2>
      <a:lt2>
        <a:srgbClr val="66CCCC"/>
      </a:lt2>
      <a:accent1>
        <a:srgbClr val="FF0000"/>
      </a:accent1>
      <a:accent2>
        <a:srgbClr val="660066"/>
      </a:accent2>
      <a:accent3>
        <a:srgbClr val="6600CC"/>
      </a:accent3>
      <a:accent4>
        <a:srgbClr val="000066"/>
      </a:accent4>
      <a:accent5>
        <a:srgbClr val="006600"/>
      </a:accent5>
      <a:accent6>
        <a:srgbClr val="CC9900"/>
      </a:accent6>
      <a:hlink>
        <a:srgbClr val="FF3300"/>
      </a:hlink>
      <a:folHlink>
        <a:srgbClr val="0033CC"/>
      </a:folHlink>
    </a:clrScheme>
    <a:fontScheme name="myFavorit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lumMod val="40000"/>
            <a:lumOff val="60000"/>
          </a:schemeClr>
        </a:solidFill>
        <a:ln w="9525" cap="flat" cmpd="sng" algn="ctr">
          <a:noFill/>
          <a:prstDash val="solid"/>
          <a:round/>
          <a:headEnd type="none" w="med" len="med"/>
          <a:tailEnd type="none" w="med" len="med"/>
        </a:ln>
        <a:effectLst/>
      </a:spPr>
      <a:bodyPr vert="horz" wrap="none" lIns="18000" tIns="18000" rIns="18000" bIns="1800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dirty="0" smtClean="0">
            <a:ln>
              <a:noFill/>
            </a:ln>
            <a:solidFill>
              <a:schemeClr val="tx1"/>
            </a:solidFill>
            <a:effectLst/>
            <a:latin typeface="+mn-lt"/>
            <a:ea typeface="+mn-ea"/>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1600" b="0" i="1" u="none" strike="noStrike" cap="none" normalizeH="0" baseline="0" smtClean="0">
            <a:ln>
              <a:noFill/>
            </a:ln>
            <a:solidFill>
              <a:schemeClr val="tx1"/>
            </a:solidFill>
            <a:effectLst/>
            <a:latin typeface="Arial" charset="0"/>
            <a:ea typeface="Arial Unicode MS" pitchFamily="50" charset="-128"/>
            <a:cs typeface="Arial Unicode MS" pitchFamily="50" charset="-128"/>
          </a:defRPr>
        </a:defPPr>
      </a:lstStyle>
    </a:lnDef>
  </a:objectDefaults>
  <a:extraClrSchemeLst>
    <a:extraClrScheme>
      <a:clrScheme name="Toshiba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shiba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shiba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shiba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shiba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shiba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shiba PowerPo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shiba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shiba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shiba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shiba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shiba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51735</TotalTime>
  <Words>2948</Words>
  <Application>Microsoft Office PowerPoint</Application>
  <PresentationFormat>A4 210 x 297 mm</PresentationFormat>
  <Paragraphs>239</Paragraphs>
  <Slides>25</Slides>
  <Notes>20</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Toshiba PowerPoint</vt:lpstr>
      <vt:lpstr>Web Simulator,  for LDO and Load-Switch-IC  Introduction and How to use</vt:lpstr>
      <vt:lpstr>Introduction</vt:lpstr>
      <vt:lpstr>PowerPoint プレゼンテーション</vt:lpstr>
      <vt:lpstr>PowerPoint プレゼンテーション</vt:lpstr>
      <vt:lpstr>PowerPoint プレゼンテーション</vt:lpstr>
      <vt:lpstr>PowerPoint プレゼンテーション</vt:lpstr>
      <vt:lpstr>How to Register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RESTRICTIONS ON PRODUCT USE </vt:lpstr>
    </vt:vector>
  </TitlesOfParts>
  <Manager>Yumiko Hiyama</Manager>
  <Company>Toshiba Semiconductor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Nokia promotion plan</dc:title>
  <dc:subject>Ver2.0</dc:subject>
  <dc:creator>TOSHIBA</dc:creator>
  <cp:lastModifiedBy>MOST</cp:lastModifiedBy>
  <cp:revision>1915</cp:revision>
  <dcterms:created xsi:type="dcterms:W3CDTF">2005-05-13T07:41:23Z</dcterms:created>
  <dcterms:modified xsi:type="dcterms:W3CDTF">2013-07-08T07:39:27Z</dcterms:modified>
  <cp:category>Internal use only</cp:category>
</cp:coreProperties>
</file>